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65" r:id="rId5"/>
    <p:sldId id="366" r:id="rId6"/>
    <p:sldId id="267" r:id="rId7"/>
    <p:sldId id="268" r:id="rId8"/>
    <p:sldId id="269" r:id="rId9"/>
    <p:sldId id="270" r:id="rId10"/>
    <p:sldId id="369" r:id="rId11"/>
    <p:sldId id="272" r:id="rId12"/>
    <p:sldId id="368" r:id="rId13"/>
    <p:sldId id="363" r:id="rId14"/>
    <p:sldId id="365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bra Sisco" initials="DS" lastIdx="11" clrIdx="0">
    <p:extLst>
      <p:ext uri="{19B8F6BF-5375-455C-9EA6-DF929625EA0E}">
        <p15:presenceInfo xmlns:p15="http://schemas.microsoft.com/office/powerpoint/2012/main" userId="S::dsisco@dhcfp.nv.gov::531e93bc-8e46-44ea-baf5-9169a196e0bc" providerId="AD"/>
      </p:ext>
    </p:extLst>
  </p:cmAuthor>
  <p:cmAuthor id="2" name="Karen Goodman" initials="KG" lastIdx="16" clrIdx="1">
    <p:extLst>
      <p:ext uri="{19B8F6BF-5375-455C-9EA6-DF929625EA0E}">
        <p15:presenceInfo xmlns:p15="http://schemas.microsoft.com/office/powerpoint/2012/main" userId="S::kgoodman@dhcfp.nv.gov::713e81b5-c9b6-4246-afc3-729578975e4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D4E6B"/>
    <a:srgbClr val="4764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53" d="100"/>
        <a:sy n="153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03T10:57:26.133" idx="6">
    <p:pos x="10" y="10"/>
    <p:text>Agenda? Possibly this should be "Index" or ?? as a title as this is just her presentation in a larger meeting with it's own Agenda?
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03T14:37:15.923" idx="10">
    <p:pos x="10" y="10"/>
    <p:text>There is no space here. Also remove the itallics in the document.</p:text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4BBCA8-B155-4D2B-A7D5-062E35E30AC8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B0F296-8A45-4EA4-9A0D-877034B8B8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8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520FDE9-868C-4E81-A98A-E947D11F2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045368" cy="207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0750D6-7F10-4864-AA79-F3592380C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98692" y="5587941"/>
            <a:ext cx="1012304" cy="11335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830538"/>
            <a:ext cx="7772400" cy="466344"/>
          </a:xfrm>
        </p:spPr>
        <p:txBody>
          <a:bodyPr anchor="b"/>
          <a:lstStyle>
            <a:lvl1pPr algn="ctr">
              <a:defRPr lang="en-US" sz="28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Division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5384419"/>
            <a:ext cx="6858000" cy="466344"/>
          </a:xfrm>
        </p:spPr>
        <p:txBody>
          <a:bodyPr/>
          <a:lstStyle>
            <a:lvl1pPr marL="0" indent="0" algn="ctr">
              <a:buNone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presented by (Person’s Name)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2D4E6B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fld id="{4C7C30BE-F809-40C4-85AC-A11F0466CCBC}" type="datetime1">
              <a:rPr lang="en-US" smtClean="0"/>
              <a:pPr/>
              <a:t>8/5/2020</a:t>
            </a:fld>
            <a:endParaRPr lang="en-US" dirty="0"/>
          </a:p>
        </p:txBody>
      </p:sp>
      <p:pic>
        <p:nvPicPr>
          <p:cNvPr id="12" name="Picture 11" descr="The Great Seal of the State of Nevada &quot;All for our Country&quot;">
            <a:extLst>
              <a:ext uri="{FF2B5EF4-FFF2-40B4-BE49-F238E27FC236}">
                <a16:creationId xmlns:a16="http://schemas.microsoft.com/office/drawing/2014/main" id="{42DAF26C-9FC7-410E-9231-61A376E263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779" y="480070"/>
            <a:ext cx="1638443" cy="1592718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753DACCF-E8A0-49D4-8C38-1B368CDD51C2}"/>
              </a:ext>
            </a:extLst>
          </p:cNvPr>
          <p:cNvSpPr txBox="1">
            <a:spLocks/>
          </p:cNvSpPr>
          <p:nvPr userDrawn="1"/>
        </p:nvSpPr>
        <p:spPr>
          <a:xfrm>
            <a:off x="0" y="2635560"/>
            <a:ext cx="9144000" cy="13685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4800" dirty="0">
                <a:solidFill>
                  <a:srgbClr val="2D4E6B"/>
                </a:solidFill>
                <a:latin typeface="+mn-lt"/>
              </a:rPr>
              <a:t>Department of Health and </a:t>
            </a:r>
            <a:br>
              <a:rPr lang="en-US" sz="4800" dirty="0">
                <a:solidFill>
                  <a:srgbClr val="2D4E6B"/>
                </a:solidFill>
                <a:latin typeface="+mn-lt"/>
              </a:rPr>
            </a:br>
            <a:r>
              <a:rPr lang="en-US" sz="4800" dirty="0">
                <a:solidFill>
                  <a:srgbClr val="2D4E6B"/>
                </a:solidFill>
                <a:latin typeface="+mn-lt"/>
              </a:rPr>
              <a:t>Human Services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248A74E-2433-4389-91F8-D2613A945B59}"/>
              </a:ext>
            </a:extLst>
          </p:cNvPr>
          <p:cNvSpPr txBox="1">
            <a:spLocks/>
          </p:cNvSpPr>
          <p:nvPr userDrawn="1"/>
        </p:nvSpPr>
        <p:spPr>
          <a:xfrm>
            <a:off x="0" y="1270059"/>
            <a:ext cx="9144000" cy="13685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3200" dirty="0">
                <a:solidFill>
                  <a:srgbClr val="2D4E6B"/>
                </a:solidFill>
                <a:latin typeface="+mn-lt"/>
              </a:rPr>
              <a:t>State of Nevada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7D4CF24-A2DA-41A6-AA2A-AFA48B4DE962}"/>
              </a:ext>
            </a:extLst>
          </p:cNvPr>
          <p:cNvCxnSpPr/>
          <p:nvPr userDrawn="1"/>
        </p:nvCxnSpPr>
        <p:spPr>
          <a:xfrm>
            <a:off x="1145309" y="4099227"/>
            <a:ext cx="6853383" cy="0"/>
          </a:xfrm>
          <a:prstGeom prst="line">
            <a:avLst/>
          </a:prstGeom>
          <a:ln w="25400" cap="sq">
            <a:solidFill>
              <a:schemeClr val="accent5">
                <a:lumMod val="50000"/>
              </a:schemeClr>
            </a:solidFill>
            <a:headEnd type="diamond" w="med" len="lg"/>
            <a:tailEnd type="diamond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642DA30-72C3-4A56-8F90-C881EA8350F6}"/>
              </a:ext>
            </a:extLst>
          </p:cNvPr>
          <p:cNvGrpSpPr/>
          <p:nvPr userDrawn="1"/>
        </p:nvGrpSpPr>
        <p:grpSpPr>
          <a:xfrm>
            <a:off x="902547" y="915697"/>
            <a:ext cx="7338906" cy="717126"/>
            <a:chOff x="1764437" y="915697"/>
            <a:chExt cx="8664719" cy="717126"/>
          </a:xfrm>
        </p:grpSpPr>
        <p:sp>
          <p:nvSpPr>
            <p:cNvPr id="16" name="Text Box 49">
              <a:extLst>
                <a:ext uri="{FF2B5EF4-FFF2-40B4-BE49-F238E27FC236}">
                  <a16:creationId xmlns:a16="http://schemas.microsoft.com/office/drawing/2014/main" id="{9A1303DE-E389-4ED6-9AB0-D43864252D5D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764437" y="920035"/>
              <a:ext cx="1809751" cy="712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 dirty="0">
                  <a:solidFill>
                    <a:srgbClr val="2D4E6B"/>
                  </a:solidFill>
                  <a:latin typeface="+mn-lt"/>
                </a:rPr>
                <a:t>Steve Sisolak</a:t>
              </a:r>
              <a:endPara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2D4E6B"/>
                </a:solidFill>
                <a:effectLst/>
                <a:latin typeface="+mn-lt"/>
              </a:endParaRPr>
            </a:p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dirty="0">
                  <a:ln>
                    <a:noFill/>
                  </a:ln>
                  <a:solidFill>
                    <a:srgbClr val="2D4E6B"/>
                  </a:solidFill>
                  <a:effectLst/>
                  <a:latin typeface="+mn-lt"/>
                </a:rPr>
                <a:t>Governor</a:t>
              </a:r>
              <a:endPara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2D4E6B"/>
                </a:solidFill>
                <a:effectLst/>
                <a:latin typeface="+mn-lt"/>
              </a:endParaRPr>
            </a:p>
          </p:txBody>
        </p:sp>
        <p:sp>
          <p:nvSpPr>
            <p:cNvPr id="17" name="Text Box 50">
              <a:extLst>
                <a:ext uri="{FF2B5EF4-FFF2-40B4-BE49-F238E27FC236}">
                  <a16:creationId xmlns:a16="http://schemas.microsoft.com/office/drawing/2014/main" id="{8291B8C5-0AFD-4DE8-93B3-4AA98A5CEDB7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8617817" y="915697"/>
              <a:ext cx="1811339" cy="712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2D4E6B"/>
                  </a:solidFill>
                  <a:effectLst/>
                  <a:latin typeface="+mn-lt"/>
                </a:rPr>
                <a:t>Richard Whitley</a:t>
              </a:r>
            </a:p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dirty="0">
                  <a:ln>
                    <a:noFill/>
                  </a:ln>
                  <a:solidFill>
                    <a:srgbClr val="2D4E6B"/>
                  </a:solidFill>
                  <a:effectLst/>
                  <a:latin typeface="+mn-lt"/>
                </a:rPr>
                <a:t>Director</a:t>
              </a:r>
              <a:endPara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2D4E6B"/>
                </a:solidFill>
                <a:effectLst/>
                <a:latin typeface="+mn-lt"/>
              </a:endParaRPr>
            </a:p>
          </p:txBody>
        </p:sp>
      </p:grp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ACC760E-8E28-4D5F-92C2-F3B3BD49BA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4276658"/>
            <a:ext cx="7772400" cy="466344"/>
          </a:xfrm>
        </p:spPr>
        <p:txBody>
          <a:bodyPr/>
          <a:lstStyle>
            <a:lvl1pPr marL="0" indent="0" algn="ctr">
              <a:buNone/>
              <a:defRPr lang="en-US" sz="32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Presentation Title</a:t>
            </a:r>
          </a:p>
        </p:txBody>
      </p:sp>
      <p:pic>
        <p:nvPicPr>
          <p:cNvPr id="35" name="Picture 34" descr="Department of Health and Human Services logo &quot;DHHS&quot;">
            <a:extLst>
              <a:ext uri="{FF2B5EF4-FFF2-40B4-BE49-F238E27FC236}">
                <a16:creationId xmlns:a16="http://schemas.microsoft.com/office/drawing/2014/main" id="{97172F7C-5175-4A43-A4FD-6859E60AC1B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895" y="4901153"/>
            <a:ext cx="1331869" cy="1789077"/>
          </a:xfrm>
          <a:prstGeom prst="rect">
            <a:avLst/>
          </a:prstGeom>
        </p:spPr>
      </p:pic>
      <p:sp>
        <p:nvSpPr>
          <p:cNvPr id="19" name="Footer Placeholder 5">
            <a:extLst>
              <a:ext uri="{FF2B5EF4-FFF2-40B4-BE49-F238E27FC236}">
                <a16:creationId xmlns:a16="http://schemas.microsoft.com/office/drawing/2014/main" id="{EE36005C-0F53-4E6B-B2EA-8157A00414B0}"/>
              </a:ext>
            </a:extLst>
          </p:cNvPr>
          <p:cNvSpPr txBox="1">
            <a:spLocks/>
          </p:cNvSpPr>
          <p:nvPr userDrawn="1"/>
        </p:nvSpPr>
        <p:spPr>
          <a:xfrm>
            <a:off x="2514600" y="6356350"/>
            <a:ext cx="41148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altLang="en-US" sz="1400" kern="1200" smtClean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rgbClr val="2D4E6B"/>
                </a:solidFill>
                <a:latin typeface="+mn-lt"/>
                <a:cs typeface="Times New Roman" panose="02020603050405020304" pitchFamily="18" charset="0"/>
              </a:rPr>
              <a:t>Helping people.  It’s who we are and what we do.</a:t>
            </a:r>
          </a:p>
        </p:txBody>
      </p:sp>
    </p:spTree>
    <p:extLst>
      <p:ext uri="{BB962C8B-B14F-4D97-AF65-F5344CB8AC3E}">
        <p14:creationId xmlns:p14="http://schemas.microsoft.com/office/powerpoint/2010/main" val="197393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4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E2C2-9B9E-4B3E-AC9A-244696E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9C1D828-F931-464A-8E86-F9D742DA37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4C7FD-6EE1-451F-BA6B-050A9CEE52F9}"/>
              </a:ext>
            </a:extLst>
          </p:cNvPr>
          <p:cNvSpPr txBox="1">
            <a:spLocks/>
          </p:cNvSpPr>
          <p:nvPr userDrawn="1"/>
        </p:nvSpPr>
        <p:spPr>
          <a:xfrm>
            <a:off x="628650" y="2766218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sz="10000" dirty="0">
                <a:solidFill>
                  <a:srgbClr val="2D4E6B"/>
                </a:solidFill>
                <a:latin typeface="+mn-lt"/>
              </a:rPr>
              <a:t>Questions?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7C25B7-2D3F-4584-BADF-DB94FB99F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65452"/>
            <a:ext cx="78867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60241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E2C2-9B9E-4B3E-AC9A-244696E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9C1D828-F931-464A-8E86-F9D742DA37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394F36A-7576-491F-A1F7-C8608A197855}"/>
              </a:ext>
            </a:extLst>
          </p:cNvPr>
          <p:cNvSpPr txBox="1">
            <a:spLocks/>
          </p:cNvSpPr>
          <p:nvPr userDrawn="1"/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4800" dirty="0">
                <a:solidFill>
                  <a:srgbClr val="2D4E6B"/>
                </a:solidFill>
                <a:latin typeface="+mn-lt"/>
              </a:rPr>
              <a:t>Contact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FBEE78A-C8E5-4BDB-8A72-F43C2988A4A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1813548"/>
            <a:ext cx="3943350" cy="547687"/>
          </a:xfrm>
        </p:spPr>
        <p:txBody>
          <a:bodyPr anchor="ctr">
            <a:noAutofit/>
          </a:bodyPr>
          <a:lstStyle>
            <a:lvl1pPr marL="0" indent="0">
              <a:buNone/>
              <a:defRPr lang="en-US" sz="40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2534CAD-222C-4493-B95F-339F15DF5B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0" y="1813548"/>
            <a:ext cx="3943350" cy="547687"/>
          </a:xfrm>
        </p:spPr>
        <p:txBody>
          <a:bodyPr anchor="ctr">
            <a:noAutofit/>
          </a:bodyPr>
          <a:lstStyle>
            <a:lvl1pPr marL="0" indent="0">
              <a:buNone/>
              <a:defRPr lang="en-US" sz="40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C1ADE59-FB95-4C6E-A827-FD56250EB4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2376863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E8B4B28B-D99E-4112-8CD4-D11F2E6E72B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376863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Job Title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0156DF49-83D0-41EC-AECD-5F997A34B8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2924550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37FCF11F-5522-4A79-ADC7-43C7B336CEF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72000" y="2924550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80D7327-8F80-4B78-8D25-2D7AFB13A5E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8650" y="3473235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Phone Number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44C58A1-3B7F-464F-BFDB-7C34E8957A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72000" y="3473235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Phone Number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0BCA736D-CC37-4A51-89AE-E21A02317A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600325" y="5383674"/>
            <a:ext cx="3943350" cy="532592"/>
          </a:xfrm>
        </p:spPr>
        <p:txBody>
          <a:bodyPr anchor="ctr"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Web Address</a:t>
            </a:r>
          </a:p>
        </p:txBody>
      </p:sp>
    </p:spTree>
    <p:extLst>
      <p:ext uri="{BB962C8B-B14F-4D97-AF65-F5344CB8AC3E}">
        <p14:creationId xmlns:p14="http://schemas.microsoft.com/office/powerpoint/2010/main" val="1854036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rony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numCol="2"/>
          <a:lstStyle>
            <a:lvl1pPr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Place Acronyms Here – This list has 2 columns to make it easier to add as many as you need.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0EC8638-D38E-4C5B-8C11-DA859CF37C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2977BF7-C691-4DC7-AA5B-AE6458762ECE}"/>
              </a:ext>
            </a:extLst>
          </p:cNvPr>
          <p:cNvSpPr txBox="1">
            <a:spLocks/>
          </p:cNvSpPr>
          <p:nvPr userDrawn="1"/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>
                <a:solidFill>
                  <a:srgbClr val="2D4E6B"/>
                </a:solidFill>
                <a:latin typeface="+mn-lt"/>
              </a:rPr>
              <a:t>Acronyms</a:t>
            </a:r>
          </a:p>
        </p:txBody>
      </p:sp>
    </p:spTree>
    <p:extLst>
      <p:ext uri="{BB962C8B-B14F-4D97-AF65-F5344CB8AC3E}">
        <p14:creationId xmlns:p14="http://schemas.microsoft.com/office/powerpoint/2010/main" val="356039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add Agenda item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EAF5C6-B59C-45C2-925E-4885EFA9EA13}"/>
              </a:ext>
            </a:extLst>
          </p:cNvPr>
          <p:cNvSpPr txBox="1">
            <a:spLocks/>
          </p:cNvSpPr>
          <p:nvPr userDrawn="1"/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>
                <a:solidFill>
                  <a:srgbClr val="1F4E79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>
                <a:solidFill>
                  <a:srgbClr val="2D4E6B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40214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53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rgbClr val="2D4E6B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0EC8638-D38E-4C5B-8C11-DA859CF37C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73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47800"/>
            <a:ext cx="3886200" cy="5273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47800"/>
            <a:ext cx="3886200" cy="5273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6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44780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1" y="2271712"/>
            <a:ext cx="3868340" cy="44497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59" y="144780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9" y="2271712"/>
            <a:ext cx="3887391" cy="44497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75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5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8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9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FEFAC60-7414-4FDE-BD15-9938009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1" t="22044"/>
          <a:stretch/>
        </p:blipFill>
        <p:spPr>
          <a:xfrm>
            <a:off x="-1" y="0"/>
            <a:ext cx="1877831" cy="175815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60498"/>
            <a:ext cx="7886700" cy="5260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AAE399-9663-4155-9710-CBEED152D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566" y="5663696"/>
            <a:ext cx="764198" cy="102653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600" kern="1200" smtClean="0">
                <a:solidFill>
                  <a:srgbClr val="2D4E6B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</a:lstStyle>
          <a:p>
            <a:fld id="{A0EC8638-D38E-4C5B-8C11-DA859CF37C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6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3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81" r:id="rId12"/>
    <p:sldLayoutId id="2147483682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rgbClr val="2D4E6B"/>
          </a:solidFill>
          <a:latin typeface="+mn-lt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2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young@dhcfp.nv.gov" TargetMode="External"/><Relationship Id="rId2" Type="http://schemas.openxmlformats.org/officeDocument/2006/relationships/hyperlink" Target="mailto:cphinney@dhcfp.nv.gov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dhcfp.nv.gov/Pgms/SUPPORTActGrant/" TargetMode="External"/><Relationship Id="rId4" Type="http://schemas.openxmlformats.org/officeDocument/2006/relationships/hyperlink" Target="mailto:swoodard@health.nv.gov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hcfp.nv.gov/Pgms/SUPPORTActGrant/" TargetMode="External"/><Relationship Id="rId2" Type="http://schemas.openxmlformats.org/officeDocument/2006/relationships/hyperlink" Target="http://dhcfp.nv.gov/uploadedFiles/dhcfpnvgov/content/Resources/AdminSupport/Manuals/MSM/C3800/MSM_3800_20_06_24%20-%20signed.pdf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F213E-3FDF-4472-8DC1-0818415EE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4896491"/>
            <a:ext cx="6858000" cy="410150"/>
          </a:xfrm>
        </p:spPr>
        <p:txBody>
          <a:bodyPr>
            <a:normAutofit/>
          </a:bodyPr>
          <a:lstStyle/>
          <a:p>
            <a:r>
              <a:rPr lang="en-US" sz="1800" dirty="0"/>
              <a:t>Division of Health Care Financing and Policy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9A2FF6-E70D-4F04-829F-0308ECD45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555073"/>
            <a:ext cx="6858000" cy="8098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Cody L. Phinney, MPH</a:t>
            </a:r>
          </a:p>
          <a:p>
            <a:r>
              <a:rPr lang="en-US" dirty="0"/>
              <a:t>Deputy Administrator, Administration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1DD88-6121-4AAA-9E9A-DC1261A816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00" y="6354555"/>
            <a:ext cx="2057400" cy="365125"/>
          </a:xfrm>
        </p:spPr>
        <p:txBody>
          <a:bodyPr/>
          <a:lstStyle/>
          <a:p>
            <a:r>
              <a:rPr lang="en-US" sz="1600" dirty="0"/>
              <a:t>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883497-CDC1-4006-A8FB-7226BAABE4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000" y="4236704"/>
            <a:ext cx="6858000" cy="82150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Substance Use-Disorder Prevention that Promotes Opioid Recovery and Treatment (SUPPORT) ACT Grant</a:t>
            </a:r>
          </a:p>
        </p:txBody>
      </p:sp>
    </p:spTree>
    <p:extLst>
      <p:ext uri="{BB962C8B-B14F-4D97-AF65-F5344CB8AC3E}">
        <p14:creationId xmlns:p14="http://schemas.microsoft.com/office/powerpoint/2010/main" val="3820935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FF46-8B88-4E4C-8C97-5BC1E3215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BD63D-6541-4E08-B5A6-9C92CC48F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8862"/>
            <a:ext cx="7886700" cy="559677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Cody Phinney, MPH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Deputy Administrator, Administration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hlinkClick r:id="rId2"/>
              </a:rPr>
              <a:t>cphinney@dhcfp.nv.gov</a:t>
            </a: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DuAne L. Young, MS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Deputy Administrator</a:t>
            </a:r>
          </a:p>
          <a:p>
            <a:pPr marL="0" indent="0">
              <a:buNone/>
            </a:pPr>
            <a:r>
              <a:rPr lang="en-US" sz="2400" dirty="0"/>
              <a:t>DHCFP Division of Health Care Financing and Policy</a:t>
            </a:r>
          </a:p>
          <a:p>
            <a:pPr marL="0" indent="0">
              <a:buNone/>
            </a:pPr>
            <a:r>
              <a:rPr lang="en-US" sz="2400" u="sng" dirty="0">
                <a:hlinkClick r:id="rId3"/>
              </a:rPr>
              <a:t>dyoung@dhcfp.nv.gov</a:t>
            </a:r>
            <a:r>
              <a:rPr lang="en-US" sz="24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Stephanie Woodard, Psy.D.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DHHS Senior Advisor on Behavioral Health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hlinkClick r:id="rId4"/>
              </a:rPr>
              <a:t>swoodard@health.nv.gov</a:t>
            </a: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SUPPORT Act Webpage: </a:t>
            </a:r>
            <a:r>
              <a:rPr lang="en-US" sz="2400" dirty="0">
                <a:hlinkClick r:id="rId5"/>
              </a:rPr>
              <a:t>http://dhcfp.nv.gov/Pgms/SUPPORTActGrant/</a:t>
            </a:r>
            <a:r>
              <a:rPr lang="en-US" sz="24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169FA6-97BE-4035-84C8-BEB06B6CC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41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6AB67-B605-4AAE-927D-569FDBEAB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Acronyms and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5DBA4-397B-4A39-A938-2156C0A43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0498"/>
            <a:ext cx="7627583" cy="5260977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sz="2600" dirty="0">
                <a:cs typeface="Times New Roman"/>
              </a:rPr>
              <a:t>APRN – Advanced Practice Registered Nurse</a:t>
            </a:r>
          </a:p>
          <a:p>
            <a:r>
              <a:rPr lang="en-US" sz="2600" dirty="0">
                <a:cs typeface="Times New Roman"/>
              </a:rPr>
              <a:t>ASAM - American Society of Addiction Medicine</a:t>
            </a:r>
          </a:p>
          <a:p>
            <a:r>
              <a:rPr lang="en-US" sz="2600" dirty="0">
                <a:cs typeface="Times New Roman"/>
              </a:rPr>
              <a:t>ASTHO Omni – Association of State and Territorial Health Officials</a:t>
            </a:r>
          </a:p>
          <a:p>
            <a:r>
              <a:rPr lang="en-US" sz="2600">
                <a:cs typeface="Times New Roman"/>
              </a:rPr>
              <a:t>DPBH </a:t>
            </a:r>
            <a:r>
              <a:rPr lang="en-US" sz="2600" dirty="0">
                <a:cs typeface="Times New Roman"/>
              </a:rPr>
              <a:t>– Division of  Public and Behavioral Health </a:t>
            </a:r>
          </a:p>
          <a:p>
            <a:r>
              <a:rPr lang="en-US" sz="2600" dirty="0"/>
              <a:t>CMS - Centers for Medicare and Medicaid Services</a:t>
            </a:r>
            <a:endParaRPr lang="en-US" sz="2600" dirty="0">
              <a:cs typeface="Times New Roman"/>
            </a:endParaRPr>
          </a:p>
          <a:p>
            <a:r>
              <a:rPr lang="en-US" sz="2600" dirty="0">
                <a:cs typeface="Times New Roman"/>
              </a:rPr>
              <a:t>IMD - Institutions for Mental Disease</a:t>
            </a:r>
          </a:p>
          <a:p>
            <a:r>
              <a:rPr lang="en-US" sz="2600" dirty="0">
                <a:cs typeface="Times New Roman"/>
              </a:rPr>
              <a:t>OUD – Opioid Use Disorder</a:t>
            </a:r>
          </a:p>
          <a:p>
            <a:r>
              <a:rPr lang="en-US" sz="2600" dirty="0">
                <a:cs typeface="Times New Roman"/>
              </a:rPr>
              <a:t>MAT – Medication Assisted Treatment</a:t>
            </a:r>
          </a:p>
          <a:p>
            <a:r>
              <a:rPr lang="en-US" sz="2600" dirty="0"/>
              <a:t>PA – Physicians Assistant </a:t>
            </a:r>
          </a:p>
          <a:p>
            <a:r>
              <a:rPr lang="en-US" sz="2600" dirty="0">
                <a:cs typeface="Times New Roman"/>
              </a:rPr>
              <a:t>PT – Provider Type</a:t>
            </a:r>
          </a:p>
          <a:p>
            <a:r>
              <a:rPr lang="en-US" sz="2600" dirty="0">
                <a:cs typeface="Times New Roman"/>
              </a:rPr>
              <a:t>SBIRT</a:t>
            </a:r>
            <a:r>
              <a:rPr lang="en-US" sz="2400" dirty="0">
                <a:cs typeface="Calibri"/>
              </a:rPr>
              <a:t> Screening</a:t>
            </a:r>
            <a:r>
              <a:rPr lang="en-US" sz="2400" dirty="0">
                <a:ea typeface="+mn-lt"/>
                <a:cs typeface="+mn-lt"/>
              </a:rPr>
              <a:t>, Brief Intervention, and Referral to Treatment </a:t>
            </a:r>
            <a:endParaRPr lang="en-US" sz="2600" dirty="0">
              <a:cs typeface="Times New Roman"/>
            </a:endParaRPr>
          </a:p>
          <a:p>
            <a:r>
              <a:rPr lang="en-US" sz="2600" dirty="0"/>
              <a:t>SUD - Substance Use Disorder</a:t>
            </a:r>
          </a:p>
          <a:p>
            <a:r>
              <a:rPr lang="en-US" sz="2600" dirty="0">
                <a:cs typeface="Times New Roman"/>
              </a:rPr>
              <a:t>SUPPORT Act - Substance Use-Disorder Prevention that Promotes Opioid Recovery and Treatment for Patients and Communities Act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4CB80-7B8C-475F-9C8F-9E34B2122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552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BD978-9DF2-46E6-B059-CF329E815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6B994-AA49-48D6-BEE8-EBA7BB52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1095374"/>
            <a:ext cx="7886700" cy="526097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What is the SUPPORT Act Grant</a:t>
            </a:r>
          </a:p>
          <a:p>
            <a:r>
              <a:rPr lang="en-US" dirty="0">
                <a:cs typeface="Times New Roman"/>
              </a:rPr>
              <a:t>Program Areas of Focus</a:t>
            </a:r>
          </a:p>
          <a:p>
            <a:r>
              <a:rPr lang="en-US" dirty="0">
                <a:cs typeface="Times New Roman"/>
              </a:rPr>
              <a:t>Challenges to Addressing Opioid Epidemic</a:t>
            </a:r>
            <a:endParaRPr lang="en-US" dirty="0"/>
          </a:p>
          <a:p>
            <a:r>
              <a:rPr lang="en-US" dirty="0"/>
              <a:t>Nevada’s Current Status</a:t>
            </a:r>
          </a:p>
          <a:p>
            <a:r>
              <a:rPr lang="en-US" dirty="0"/>
              <a:t>Accomplishments</a:t>
            </a:r>
          </a:p>
          <a:p>
            <a:r>
              <a:rPr lang="en-US" dirty="0"/>
              <a:t>Next Steps</a:t>
            </a:r>
          </a:p>
          <a:p>
            <a:r>
              <a:rPr lang="en-US" dirty="0"/>
              <a:t>Contacts</a:t>
            </a:r>
          </a:p>
          <a:p>
            <a:r>
              <a:rPr lang="en-US" dirty="0"/>
              <a:t>Acronyms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55CA91-71A2-4CA7-B4E7-6E58FE689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28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EA3F6-0E54-4998-9E08-76A1A2EAF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SUPPORT 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0334C-5395-4F48-BE7D-56D46C00A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210469"/>
            <a:ext cx="7886700" cy="526097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cs typeface="Times New Roman"/>
              </a:rPr>
              <a:t>On October 24, 2018, Congress approved the Substance Use Disorder Prevention that Promotes Opioid Recovery and Treatment (SUPPORT) for Patients and Communities Act. </a:t>
            </a:r>
          </a:p>
          <a:p>
            <a:r>
              <a:rPr lang="en-US" dirty="0">
                <a:cs typeface="Calibri"/>
              </a:rPr>
              <a:t>Section 1003 of the Act provide states a funding opportunity to increase substance use provider capacity under their Medicaid Programs.</a:t>
            </a:r>
          </a:p>
          <a:p>
            <a:r>
              <a:rPr lang="en-US" dirty="0">
                <a:cs typeface="Calibri"/>
              </a:rPr>
              <a:t>The Centers for Medicare and Medicaid Services (CMS) awarded 15 states planning grants; Nevada was awarded $1,684,013 on September 30, 2019.  Grant terms on March 30, 2021 (Note:  CMS has extended term of grant until September 30, 2021.  </a:t>
            </a:r>
            <a:endParaRPr lang="en-US" dirty="0">
              <a:cs typeface="Times New Roman"/>
            </a:endParaRPr>
          </a:p>
          <a:p>
            <a:r>
              <a:rPr lang="en-US" dirty="0">
                <a:cs typeface="Times New Roman"/>
              </a:rPr>
              <a:t>Nevada will not only serve eligible Medicaid recipients, with a key focus on serving pregnant, postpartum, prenatal women, infants, adolescents and young adults (ages 12 to 21).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A35E81-3B4C-47C2-8A69-C5A064151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47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BD837-05A7-448F-AA73-BF2030394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Times New Roman"/>
              </a:rPr>
              <a:t>Areas of Focus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1C537-D907-413B-9A4F-88A8506F9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95374"/>
            <a:ext cx="7886700" cy="52609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457200" indent="-457200"/>
            <a:r>
              <a:rPr lang="en-US" dirty="0">
                <a:cs typeface="Times New Roman"/>
              </a:rPr>
              <a:t>Medicaid </a:t>
            </a:r>
            <a:r>
              <a:rPr lang="en-US" dirty="0">
                <a:cs typeface="Calibri"/>
              </a:rPr>
              <a:t>Screening</a:t>
            </a:r>
            <a:r>
              <a:rPr lang="en-US" dirty="0">
                <a:ea typeface="+mn-lt"/>
                <a:cs typeface="+mn-lt"/>
              </a:rPr>
              <a:t>, Brief Intervention, and Referral to Treatment (</a:t>
            </a:r>
            <a:r>
              <a:rPr lang="en-US" dirty="0">
                <a:cs typeface="Times New Roman"/>
              </a:rPr>
              <a:t>SBIRT) Policy </a:t>
            </a:r>
          </a:p>
          <a:p>
            <a:pPr marL="457200" indent="-457200"/>
            <a:r>
              <a:rPr lang="en-US" dirty="0">
                <a:cs typeface="Times New Roman"/>
              </a:rPr>
              <a:t>SBIRT billing codes for services</a:t>
            </a:r>
          </a:p>
          <a:p>
            <a:pPr marL="457200" indent="-457200"/>
            <a:r>
              <a:rPr lang="en-US" dirty="0">
                <a:cs typeface="Times New Roman"/>
              </a:rPr>
              <a:t>Provider qualifications, and willingness to provide Substance Use Disorder (SUD), Opioid Use Disorder (OUD), and recovery services</a:t>
            </a:r>
            <a:endParaRPr lang="en-US" dirty="0"/>
          </a:p>
          <a:p>
            <a:pPr marL="457200" indent="-457200"/>
            <a:r>
              <a:rPr lang="en-US" dirty="0">
                <a:cs typeface="Times New Roman"/>
              </a:rPr>
              <a:t>SUD provider capacity through education, collaboration, and training</a:t>
            </a:r>
          </a:p>
          <a:p>
            <a:pPr marL="457200" indent="-457200"/>
            <a:r>
              <a:rPr lang="en-US" dirty="0">
                <a:cs typeface="Times New Roman"/>
              </a:rPr>
              <a:t>Medication Assisted Treatment (MAT) Policy for Medicaid recipients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Wingdings" panose="020B0604020202020204" pitchFamily="34" charset="0"/>
              <a:buChar char="Ø"/>
            </a:pPr>
            <a:endParaRPr lang="en-US" dirty="0"/>
          </a:p>
          <a:p>
            <a:pPr marL="457200" indent="-457200">
              <a:buFont typeface="Wingdings" panose="020B0604020202020204" pitchFamily="34" charset="0"/>
              <a:buChar char="Ø"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EBCC1B-31CF-4F78-B00F-C9807D66A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08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A741F-2CCF-4B89-894C-A87104D0B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Challenges to Addressing </a:t>
            </a:r>
            <a:br>
              <a:rPr lang="en-US" dirty="0"/>
            </a:br>
            <a:r>
              <a:rPr lang="en-US" dirty="0"/>
              <a:t>SUD and OUD Epidemic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15784-363E-4E46-B391-9C4792DE9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Times New Roman"/>
            </a:endParaRPr>
          </a:p>
          <a:p>
            <a:r>
              <a:rPr lang="en-US" dirty="0">
                <a:cs typeface="Times New Roman"/>
              </a:rPr>
              <a:t>Expanding the number of SUD and OUD Providers</a:t>
            </a:r>
            <a:endParaRPr lang="en-US" dirty="0"/>
          </a:p>
          <a:p>
            <a:r>
              <a:rPr lang="en-US" dirty="0">
                <a:cs typeface="Times New Roman"/>
              </a:rPr>
              <a:t>Increasing Provider capacity </a:t>
            </a:r>
            <a:endParaRPr lang="en-US" dirty="0"/>
          </a:p>
          <a:p>
            <a:r>
              <a:rPr lang="en-US" dirty="0">
                <a:cs typeface="Times New Roman"/>
              </a:rPr>
              <a:t>Limitation of available services in Rural and Urban Communities</a:t>
            </a:r>
          </a:p>
          <a:p>
            <a:r>
              <a:rPr lang="en-US" dirty="0">
                <a:cs typeface="Times New Roman"/>
              </a:rPr>
              <a:t>Expansion of services within existing budgetary limitations 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02E92-DEA5-4476-99DE-87A262D4C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5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EBCC1-13C1-46C5-8BAB-FD4A7944B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58BD4-86A4-473D-9EEF-980850C6A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039812"/>
            <a:ext cx="7886700" cy="526097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Times New Roman"/>
              </a:rPr>
              <a:t>SBIRT codes were activated on March 2, 2020, for Provider Types (PT): Physicians, Advanced Practice Registered Nurse (APRN), Physician Assistant (PA), and Nurse Midwife</a:t>
            </a:r>
          </a:p>
          <a:p>
            <a:r>
              <a:rPr lang="en-US" dirty="0">
                <a:cs typeface="Times New Roman"/>
              </a:rPr>
              <a:t>SBIRT Toolkit developed, and training was provided to Nevada's largest female productive health practice</a:t>
            </a:r>
          </a:p>
          <a:p>
            <a:r>
              <a:rPr lang="en-US" dirty="0">
                <a:cs typeface="Times New Roman"/>
              </a:rPr>
              <a:t>SUPPORT Act stakeholders identified, and interviews completed</a:t>
            </a:r>
          </a:p>
          <a:p>
            <a:r>
              <a:rPr lang="en-US" dirty="0"/>
              <a:t>Participating in Association of State and Territorial Health Officials (ASTHO) Opioid Use Disorder, Maternal Outcomes, and Neonatal Abstinence Initiative Learning Community (OMNI) Core Team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AB20A7-3E79-4308-B2AF-86BD6C4BB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880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89F87-32EC-49BD-A352-A20FB44A4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ACCOMPLISHMENTS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F48EC-2378-4BA7-889F-0DB094A73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r>
              <a:rPr lang="en-US" dirty="0">
                <a:cs typeface="Times New Roman"/>
              </a:rPr>
              <a:t>Adopting American Society of Addiction Medicine (ASAM) criteria for Medicaid MAT Policy development.</a:t>
            </a:r>
            <a:endParaRPr lang="en-US" dirty="0"/>
          </a:p>
          <a:p>
            <a:r>
              <a:rPr lang="en-US" dirty="0"/>
              <a:t>Medicaid Services Manual, Chapter 3800 MAT Policy updated and approved June 24, 2020:</a:t>
            </a:r>
          </a:p>
          <a:p>
            <a:pPr marL="0" indent="0">
              <a:buNone/>
            </a:pPr>
            <a:r>
              <a:rPr lang="en-US" u="sng">
                <a:hlinkClick r:id="rId2"/>
              </a:rPr>
              <a:t> Chapter </a:t>
            </a:r>
            <a:r>
              <a:rPr lang="en-US" u="sng" dirty="0">
                <a:hlinkClick r:id="rId2"/>
              </a:rPr>
              <a:t>3800 Medication Assisted Treatment</a:t>
            </a:r>
            <a:endParaRPr lang="en-US" dirty="0"/>
          </a:p>
          <a:p>
            <a:r>
              <a:rPr lang="en-US" dirty="0"/>
              <a:t>Nevada Medicaid MAT Billing Guide published on July 10, 2020: </a:t>
            </a:r>
          </a:p>
          <a:p>
            <a:pPr marL="0" indent="0">
              <a:buNone/>
            </a:pPr>
            <a:r>
              <a:rPr lang="en-US" u="sng" dirty="0">
                <a:hlinkClick r:id="rId3"/>
              </a:rPr>
              <a:t>http://dhcfp.nv.gov/Pgms/SUPPORTActGrant/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08878A-2577-44A4-A1B5-D4D8FAEB0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1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2F77E-F37E-4BB0-8D61-04B5B597D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Next Steps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E677C-8234-4922-9D00-ED6A98878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914399"/>
            <a:ext cx="7886700" cy="526097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000" dirty="0">
                <a:cs typeface="Times New Roman"/>
              </a:rPr>
              <a:t>Further develop Medicaid MAT Policy</a:t>
            </a:r>
          </a:p>
          <a:p>
            <a:r>
              <a:rPr lang="en-US" sz="3000" dirty="0">
                <a:cs typeface="Times New Roman"/>
              </a:rPr>
              <a:t>Implement Medicaid MAT Provider Billing Training </a:t>
            </a:r>
          </a:p>
          <a:p>
            <a:r>
              <a:rPr lang="en-US" sz="3000" dirty="0">
                <a:cs typeface="Times New Roman"/>
              </a:rPr>
              <a:t>Continue development of the 1115 Waiver for Residential Substance Treatment with Division of Public and Behavioral Health (DPBH) </a:t>
            </a:r>
          </a:p>
          <a:p>
            <a:r>
              <a:rPr lang="en-US" sz="3000" dirty="0"/>
              <a:t>Support internet infrastructure in rural Nevada to expand telehealth accessibility </a:t>
            </a:r>
          </a:p>
          <a:p>
            <a:r>
              <a:rPr lang="en-US" sz="3000" dirty="0">
                <a:cs typeface="Times New Roman"/>
              </a:rPr>
              <a:t>Pursue opportunity to apply for SUPPORT Act  </a:t>
            </a:r>
            <a:r>
              <a:rPr lang="en-US" sz="3000" u="sng" dirty="0">
                <a:cs typeface="Times New Roman"/>
              </a:rPr>
              <a:t>Implementation </a:t>
            </a:r>
            <a:r>
              <a:rPr lang="en-US" sz="3000" dirty="0">
                <a:cs typeface="Times New Roman"/>
              </a:rPr>
              <a:t>Grant upon notification from CMS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6C7B9-1A72-4FA5-B155-C600F39FA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3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B446C46-0801-4B01-B8E8-1F88E95A4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1E5F21-0740-49E6-BDA0-4B40B6799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08879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HSDO_SlideMaster_Standard_DRAFT_101719_V7" id="{CC259206-DCF0-4050-B2C8-33C44D1E2D4B}" vid="{B6813DF6-DE62-4C80-AC46-4236E8C987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A3FA6E95EEBA44B8D1F74A3C611449" ma:contentTypeVersion="2" ma:contentTypeDescription="Create a new document." ma:contentTypeScope="" ma:versionID="4754805653ecc2bb2f56d753c0ff6ebd">
  <xsd:schema xmlns:xsd="http://www.w3.org/2001/XMLSchema" xmlns:xs="http://www.w3.org/2001/XMLSchema" xmlns:p="http://schemas.microsoft.com/office/2006/metadata/properties" xmlns:ns3="1bbbcba3-8c99-46a0-ba24-0ee85a578168" targetNamespace="http://schemas.microsoft.com/office/2006/metadata/properties" ma:root="true" ma:fieldsID="cb7e7d10fb15148ba7777b39eff8ef21" ns3:_="">
    <xsd:import namespace="1bbbcba3-8c99-46a0-ba24-0ee85a5781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bbcba3-8c99-46a0-ba24-0ee85a5781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5CBA1A-7180-468B-9597-7704A5A1C9B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705A55F-D582-4A84-BFA4-B52957B84D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bbcba3-8c99-46a0-ba24-0ee85a5781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727FCB-A407-4E94-B523-49B632503C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DHHS_SlideMaster_Standard_102419</Template>
  <TotalTime>5965</TotalTime>
  <Words>687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Division of Health Care Financing and Policy</vt:lpstr>
      <vt:lpstr>Agenda</vt:lpstr>
      <vt:lpstr>SUPPORT ACT </vt:lpstr>
      <vt:lpstr>Areas of Focus</vt:lpstr>
      <vt:lpstr>Challenges to Addressing  SUD and OUD Epidemic  </vt:lpstr>
      <vt:lpstr> ACCOMPLISHMENTS</vt:lpstr>
      <vt:lpstr>ACCOMPLISHMENTS (continued)</vt:lpstr>
      <vt:lpstr>Next Steps </vt:lpstr>
      <vt:lpstr>Questions?</vt:lpstr>
      <vt:lpstr>Contact Information</vt:lpstr>
      <vt:lpstr>Acronyms and Definitions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Litz</dc:creator>
  <cp:lastModifiedBy>Krista Hyatt</cp:lastModifiedBy>
  <cp:revision>305</cp:revision>
  <cp:lastPrinted>2019-11-12T18:24:14Z</cp:lastPrinted>
  <dcterms:created xsi:type="dcterms:W3CDTF">2019-11-12T16:11:25Z</dcterms:created>
  <dcterms:modified xsi:type="dcterms:W3CDTF">2020-08-05T19:48:17Z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0x010100F0A3FA6E95EEBA44B8D1F74A3C611449</vt:lpwstr>
  </property>
</Properties>
</file>