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27"/>
  </p:notesMasterIdLst>
  <p:sldIdLst>
    <p:sldId id="294" r:id="rId2"/>
    <p:sldId id="295" r:id="rId3"/>
    <p:sldId id="296" r:id="rId4"/>
    <p:sldId id="297" r:id="rId5"/>
    <p:sldId id="298" r:id="rId6"/>
    <p:sldId id="312" r:id="rId7"/>
    <p:sldId id="322" r:id="rId8"/>
    <p:sldId id="319" r:id="rId9"/>
    <p:sldId id="321" r:id="rId10"/>
    <p:sldId id="326" r:id="rId11"/>
    <p:sldId id="313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25" r:id="rId20"/>
    <p:sldId id="323" r:id="rId21"/>
    <p:sldId id="327" r:id="rId22"/>
    <p:sldId id="328" r:id="rId23"/>
    <p:sldId id="318" r:id="rId24"/>
    <p:sldId id="310" r:id="rId25"/>
    <p:sldId id="31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Sreckovich" initials="CS" lastIdx="11" clrIdx="0">
    <p:extLst>
      <p:ext uri="{19B8F6BF-5375-455C-9EA6-DF929625EA0E}">
        <p15:presenceInfo xmlns:p15="http://schemas.microsoft.com/office/powerpoint/2012/main" xmlns="" userId="S-1-5-21-861567501-2052111302-725345543-8358" providerId="AD"/>
      </p:ext>
    </p:extLst>
  </p:cmAuthor>
  <p:cmAuthor id="2" name="Christina Koster" initials="CK" lastIdx="1" clrIdx="1">
    <p:extLst>
      <p:ext uri="{19B8F6BF-5375-455C-9EA6-DF929625EA0E}">
        <p15:presenceInfo xmlns:p15="http://schemas.microsoft.com/office/powerpoint/2012/main" xmlns="" userId="Christina Kos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8C1A"/>
    <a:srgbClr val="95D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373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E464F-CAB3-450D-928F-33BB9D01F377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F715311-5278-4411-9A9F-606CF8EE57C8}">
      <dgm:prSet phldrT="[Text]"/>
      <dgm:spPr>
        <a:xfrm>
          <a:off x="0" y="0"/>
          <a:ext cx="3657600" cy="464820"/>
        </a:xfrm>
        <a:solidFill>
          <a:srgbClr val="555759"/>
        </a:solidFill>
        <a:ln>
          <a:solidFill>
            <a:srgbClr val="555759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+mn-cs"/>
            </a:rPr>
            <a:t>Traditional Fee-for-Service</a:t>
          </a:r>
          <a:endParaRPr lang="en-US" dirty="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+mn-cs"/>
          </a:endParaRPr>
        </a:p>
      </dgm:t>
    </dgm:pt>
    <dgm:pt modelId="{508C0E1B-C188-45C0-9D64-4E989F0E30E5}" type="parTrans" cxnId="{8760433A-7CD4-46A7-8C9F-F887B1A11239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9A363305-C6C3-4A03-B99B-4C1D28FF2165}" type="sibTrans" cxnId="{8760433A-7CD4-46A7-8C9F-F887B1A11239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29489401-02F2-41CF-9FF7-04E3B1B5A0C7}">
      <dgm:prSet phldrT="[Text]" custT="1"/>
      <dgm:spPr>
        <a:xfrm>
          <a:off x="1785" y="464820"/>
          <a:ext cx="1218009" cy="976122"/>
        </a:xfr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5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Free choice of Medicaid providers</a:t>
          </a:r>
          <a:endParaRPr lang="en-US" sz="15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93651F72-AB31-425C-BF4A-D8BD6A4BCA1D}" type="parTrans" cxnId="{DC591FF1-B0B3-442E-9160-275500D345D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F4D52E7F-1A54-4A0D-9C05-EE8626046364}" type="sibTrans" cxnId="{DC591FF1-B0B3-442E-9160-275500D345D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559ABE25-E15E-4CBF-B327-8D1A92FAD038}">
      <dgm:prSet phldrT="[Text]" custT="1"/>
      <dgm:spPr>
        <a:xfrm>
          <a:off x="1219795" y="464820"/>
          <a:ext cx="1218009" cy="976122"/>
        </a:xfr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5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Limited care coordination for select populations</a:t>
          </a:r>
          <a:endParaRPr lang="en-US" sz="15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6D187BFF-6B31-4216-8DEA-2A8C68A42BF7}" type="parTrans" cxnId="{4E2CBE7E-D669-4609-A403-D7AFDD31D97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6EE07B5C-84EA-4C27-BCAB-03172FDB989E}" type="sibTrans" cxnId="{4E2CBE7E-D669-4609-A403-D7AFDD31D97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8C3F6CE0-13AC-44F5-A8D8-E0F8944971BF}">
      <dgm:prSet/>
      <dgm:spPr/>
      <dgm:t>
        <a:bodyPr/>
        <a:lstStyle/>
        <a:p>
          <a:r>
            <a:rPr lang="en-US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Potentially more unnecessary service utilization </a:t>
          </a:r>
          <a:endParaRPr lang="en-US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207AD71C-24E0-47C1-BA1B-F1A6FE98E237}" type="parTrans" cxnId="{04AFBF9C-990F-4F37-A852-938286BED2BC}">
      <dgm:prSet/>
      <dgm:spPr/>
      <dgm:t>
        <a:bodyPr/>
        <a:lstStyle/>
        <a:p>
          <a:endParaRPr lang="en-US"/>
        </a:p>
      </dgm:t>
    </dgm:pt>
    <dgm:pt modelId="{A7F1E156-9A91-427A-B703-E87F317EBF60}" type="sibTrans" cxnId="{04AFBF9C-990F-4F37-A852-938286BED2BC}">
      <dgm:prSet/>
      <dgm:spPr/>
      <dgm:t>
        <a:bodyPr/>
        <a:lstStyle/>
        <a:p>
          <a:endParaRPr lang="en-US"/>
        </a:p>
      </dgm:t>
    </dgm:pt>
    <dgm:pt modelId="{81A50A5D-48A1-4F1E-842E-D11300B30C57}" type="pres">
      <dgm:prSet presAssocID="{AFEE464F-CAB3-450D-928F-33BB9D01F3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D1FDB-03D7-40B9-A351-F16C742763F4}" type="pres">
      <dgm:prSet presAssocID="{6F715311-5278-4411-9A9F-606CF8EE57C8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E6FD803-22C0-4A19-825E-1B71D774FD16}" type="pres">
      <dgm:prSet presAssocID="{6F715311-5278-4411-9A9F-606CF8EE57C8}" presName="pillars" presStyleCnt="0"/>
      <dgm:spPr/>
    </dgm:pt>
    <dgm:pt modelId="{0EA2DB85-AD0F-4E25-A1C7-EA0C73FEB20E}" type="pres">
      <dgm:prSet presAssocID="{6F715311-5278-4411-9A9F-606CF8EE57C8}" presName="pillar1" presStyleLbl="node1" presStyleIdx="0" presStyleCnt="3" custLinFactNeighborX="-595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2F7A87-80BB-4476-B70D-DF617E106555}" type="pres">
      <dgm:prSet presAssocID="{559ABE25-E15E-4CBF-B327-8D1A92FAD038}" presName="pillarX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6EAF01E-568A-4B57-A6F1-BD479468386B}" type="pres">
      <dgm:prSet presAssocID="{8C3F6CE0-13AC-44F5-A8D8-E0F8944971B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9819E-3C1C-4C67-8CFF-D5AD3817C484}" type="pres">
      <dgm:prSet presAssocID="{6F715311-5278-4411-9A9F-606CF8EE57C8}" presName="base" presStyleLbl="dkBgShp" presStyleIdx="1" presStyleCnt="2"/>
      <dgm:spPr>
        <a:xfrm>
          <a:off x="0" y="1440942"/>
          <a:ext cx="3657600" cy="108458"/>
        </a:xfrm>
        <a:prstGeom prst="rect">
          <a:avLst/>
        </a:prstGeom>
        <a:solidFill>
          <a:srgbClr val="55575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</dgm:ptLst>
  <dgm:cxnLst>
    <dgm:cxn modelId="{4E2CBE7E-D669-4609-A403-D7AFDD31D977}" srcId="{6F715311-5278-4411-9A9F-606CF8EE57C8}" destId="{559ABE25-E15E-4CBF-B327-8D1A92FAD038}" srcOrd="1" destOrd="0" parTransId="{6D187BFF-6B31-4216-8DEA-2A8C68A42BF7}" sibTransId="{6EE07B5C-84EA-4C27-BCAB-03172FDB989E}"/>
    <dgm:cxn modelId="{8D5F93EC-D492-4006-8C4D-5E07741F5C33}" type="presOf" srcId="{8C3F6CE0-13AC-44F5-A8D8-E0F8944971BF}" destId="{C6EAF01E-568A-4B57-A6F1-BD479468386B}" srcOrd="0" destOrd="0" presId="urn:microsoft.com/office/officeart/2005/8/layout/hList3"/>
    <dgm:cxn modelId="{8760433A-7CD4-46A7-8C9F-F887B1A11239}" srcId="{AFEE464F-CAB3-450D-928F-33BB9D01F377}" destId="{6F715311-5278-4411-9A9F-606CF8EE57C8}" srcOrd="0" destOrd="0" parTransId="{508C0E1B-C188-45C0-9D64-4E989F0E30E5}" sibTransId="{9A363305-C6C3-4A03-B99B-4C1D28FF2165}"/>
    <dgm:cxn modelId="{7E5F8A1D-F050-4767-80B8-8D282AC1FD5C}" type="presOf" srcId="{AFEE464F-CAB3-450D-928F-33BB9D01F377}" destId="{81A50A5D-48A1-4F1E-842E-D11300B30C57}" srcOrd="0" destOrd="0" presId="urn:microsoft.com/office/officeart/2005/8/layout/hList3"/>
    <dgm:cxn modelId="{55F9B0A5-79B7-4C14-9DE2-708935F44702}" type="presOf" srcId="{29489401-02F2-41CF-9FF7-04E3B1B5A0C7}" destId="{0EA2DB85-AD0F-4E25-A1C7-EA0C73FEB20E}" srcOrd="0" destOrd="0" presId="urn:microsoft.com/office/officeart/2005/8/layout/hList3"/>
    <dgm:cxn modelId="{A3D980F4-C39B-4DAE-B04B-B836D672A8AD}" type="presOf" srcId="{6F715311-5278-4411-9A9F-606CF8EE57C8}" destId="{2D0D1FDB-03D7-40B9-A351-F16C742763F4}" srcOrd="0" destOrd="0" presId="urn:microsoft.com/office/officeart/2005/8/layout/hList3"/>
    <dgm:cxn modelId="{DC591FF1-B0B3-442E-9160-275500D345DF}" srcId="{6F715311-5278-4411-9A9F-606CF8EE57C8}" destId="{29489401-02F2-41CF-9FF7-04E3B1B5A0C7}" srcOrd="0" destOrd="0" parTransId="{93651F72-AB31-425C-BF4A-D8BD6A4BCA1D}" sibTransId="{F4D52E7F-1A54-4A0D-9C05-EE8626046364}"/>
    <dgm:cxn modelId="{04AFBF9C-990F-4F37-A852-938286BED2BC}" srcId="{6F715311-5278-4411-9A9F-606CF8EE57C8}" destId="{8C3F6CE0-13AC-44F5-A8D8-E0F8944971BF}" srcOrd="2" destOrd="0" parTransId="{207AD71C-24E0-47C1-BA1B-F1A6FE98E237}" sibTransId="{A7F1E156-9A91-427A-B703-E87F317EBF60}"/>
    <dgm:cxn modelId="{E14B883E-306A-40C1-B3E1-B1AA58B54ED4}" type="presOf" srcId="{559ABE25-E15E-4CBF-B327-8D1A92FAD038}" destId="{932F7A87-80BB-4476-B70D-DF617E106555}" srcOrd="0" destOrd="0" presId="urn:microsoft.com/office/officeart/2005/8/layout/hList3"/>
    <dgm:cxn modelId="{5D1628CF-3FF3-4860-BA46-272FB0192028}" type="presParOf" srcId="{81A50A5D-48A1-4F1E-842E-D11300B30C57}" destId="{2D0D1FDB-03D7-40B9-A351-F16C742763F4}" srcOrd="0" destOrd="0" presId="urn:microsoft.com/office/officeart/2005/8/layout/hList3"/>
    <dgm:cxn modelId="{252EEB59-A6DB-4204-B4CA-686FE515AA4C}" type="presParOf" srcId="{81A50A5D-48A1-4F1E-842E-D11300B30C57}" destId="{5E6FD803-22C0-4A19-825E-1B71D774FD16}" srcOrd="1" destOrd="0" presId="urn:microsoft.com/office/officeart/2005/8/layout/hList3"/>
    <dgm:cxn modelId="{0B3B75CF-3CCE-44FA-AB7E-043494C9CC88}" type="presParOf" srcId="{5E6FD803-22C0-4A19-825E-1B71D774FD16}" destId="{0EA2DB85-AD0F-4E25-A1C7-EA0C73FEB20E}" srcOrd="0" destOrd="0" presId="urn:microsoft.com/office/officeart/2005/8/layout/hList3"/>
    <dgm:cxn modelId="{4FE88F7E-078A-4E40-8834-1BC90E2FFB8D}" type="presParOf" srcId="{5E6FD803-22C0-4A19-825E-1B71D774FD16}" destId="{932F7A87-80BB-4476-B70D-DF617E106555}" srcOrd="1" destOrd="0" presId="urn:microsoft.com/office/officeart/2005/8/layout/hList3"/>
    <dgm:cxn modelId="{93B80D3C-DF03-4218-A8BA-D12B76123E5D}" type="presParOf" srcId="{5E6FD803-22C0-4A19-825E-1B71D774FD16}" destId="{C6EAF01E-568A-4B57-A6F1-BD479468386B}" srcOrd="2" destOrd="0" presId="urn:microsoft.com/office/officeart/2005/8/layout/hList3"/>
    <dgm:cxn modelId="{73C88B32-D536-4F5A-AB4A-5743892AA4EF}" type="presParOf" srcId="{81A50A5D-48A1-4F1E-842E-D11300B30C57}" destId="{4B69819E-3C1C-4C67-8CFF-D5AD3817C484}" srcOrd="2" destOrd="0" presId="urn:microsoft.com/office/officeart/2005/8/layout/hList3"/>
  </dgm:cxnLst>
  <dgm:bg>
    <a:effectLst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E464F-CAB3-450D-928F-33BB9D01F377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F715311-5278-4411-9A9F-606CF8EE57C8}">
      <dgm:prSet phldrT="[Text]"/>
      <dgm:spPr>
        <a:xfrm>
          <a:off x="0" y="0"/>
          <a:ext cx="3657600" cy="464820"/>
        </a:xfrm>
        <a:solidFill>
          <a:srgbClr val="555759"/>
        </a:solidFill>
        <a:ln>
          <a:solidFill>
            <a:srgbClr val="855E40">
              <a:lumMod val="50000"/>
            </a:srgb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+mn-cs"/>
            </a:rPr>
            <a:t>Full Risk-Based Managed Care</a:t>
          </a:r>
          <a:endParaRPr lang="en-US" dirty="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+mn-cs"/>
          </a:endParaRPr>
        </a:p>
      </dgm:t>
    </dgm:pt>
    <dgm:pt modelId="{508C0E1B-C188-45C0-9D64-4E989F0E30E5}" type="parTrans" cxnId="{8760433A-7CD4-46A7-8C9F-F887B1A11239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9A363305-C6C3-4A03-B99B-4C1D28FF2165}" type="sibTrans" cxnId="{8760433A-7CD4-46A7-8C9F-F887B1A11239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29489401-02F2-41CF-9FF7-04E3B1B5A0C7}">
      <dgm:prSet phldrT="[Text]" custT="1"/>
      <dgm:spPr>
        <a:xfrm>
          <a:off x="1785" y="464820"/>
          <a:ext cx="1218009" cy="976122"/>
        </a:xfr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5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Choice generally limited to in-network providers</a:t>
          </a:r>
          <a:endParaRPr lang="en-US" sz="15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93651F72-AB31-425C-BF4A-D8BD6A4BCA1D}" type="parTrans" cxnId="{DC591FF1-B0B3-442E-9160-275500D345D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F4D52E7F-1A54-4A0D-9C05-EE8626046364}" type="sibTrans" cxnId="{DC591FF1-B0B3-442E-9160-275500D345D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559ABE25-E15E-4CBF-B327-8D1A92FAD038}">
      <dgm:prSet phldrT="[Text]" custT="1"/>
      <dgm:spPr>
        <a:xfrm>
          <a:off x="1219795" y="464820"/>
          <a:ext cx="1218009" cy="976122"/>
        </a:xfr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5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Higher level of care coordination for all recipients</a:t>
          </a:r>
          <a:endParaRPr lang="en-US" sz="15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6D187BFF-6B31-4216-8DEA-2A8C68A42BF7}" type="parTrans" cxnId="{4E2CBE7E-D669-4609-A403-D7AFDD31D97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6EE07B5C-84EA-4C27-BCAB-03172FDB989E}" type="sibTrans" cxnId="{4E2CBE7E-D669-4609-A403-D7AFDD31D97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A9A7D2E9-4576-4621-9F7E-2B1835777E15}">
      <dgm:prSet phldrT="[Text]" custT="1"/>
      <dgm:spPr>
        <a:xfrm>
          <a:off x="2437804" y="464820"/>
          <a:ext cx="1218009" cy="976122"/>
        </a:xfr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5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Potential for reduced inappropriate utilization</a:t>
          </a:r>
          <a:endParaRPr lang="en-US" sz="15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14AE3857-FEA1-4C62-9915-4F8775D22BAE}" type="parTrans" cxnId="{4A5CE154-59E7-44E6-BED3-03A62C0E272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43ECC3CF-8C9C-4011-948B-D518543AE9AD}" type="sibTrans" cxnId="{4A5CE154-59E7-44E6-BED3-03A62C0E2727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81A50A5D-48A1-4F1E-842E-D11300B30C57}" type="pres">
      <dgm:prSet presAssocID="{AFEE464F-CAB3-450D-928F-33BB9D01F3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D1FDB-03D7-40B9-A351-F16C742763F4}" type="pres">
      <dgm:prSet presAssocID="{6F715311-5278-4411-9A9F-606CF8EE57C8}" presName="roof" presStyleLbl="dkBgShp" presStyleIdx="0" presStyleCnt="2" custLinFactNeighborY="-9566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E6FD803-22C0-4A19-825E-1B71D774FD16}" type="pres">
      <dgm:prSet presAssocID="{6F715311-5278-4411-9A9F-606CF8EE57C8}" presName="pillars" presStyleCnt="0"/>
      <dgm:spPr/>
    </dgm:pt>
    <dgm:pt modelId="{0EA2DB85-AD0F-4E25-A1C7-EA0C73FEB20E}" type="pres">
      <dgm:prSet presAssocID="{6F715311-5278-4411-9A9F-606CF8EE57C8}" presName="pillar1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2F7A87-80BB-4476-B70D-DF617E106555}" type="pres">
      <dgm:prSet presAssocID="{559ABE25-E15E-4CBF-B327-8D1A92FAD038}" presName="pillarX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E092B1-B2C5-41D1-8BBC-CD3D28D36B9D}" type="pres">
      <dgm:prSet presAssocID="{A9A7D2E9-4576-4621-9F7E-2B1835777E15}" presName="pillarX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B69819E-3C1C-4C67-8CFF-D5AD3817C484}" type="pres">
      <dgm:prSet presAssocID="{6F715311-5278-4411-9A9F-606CF8EE57C8}" presName="base" presStyleLbl="dkBgShp" presStyleIdx="1" presStyleCnt="2"/>
      <dgm:spPr>
        <a:xfrm>
          <a:off x="0" y="1440942"/>
          <a:ext cx="3657600" cy="108458"/>
        </a:xfrm>
        <a:prstGeom prst="rect">
          <a:avLst/>
        </a:prstGeom>
        <a:solidFill>
          <a:srgbClr val="55575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</dgm:ptLst>
  <dgm:cxnLst>
    <dgm:cxn modelId="{4E2CBE7E-D669-4609-A403-D7AFDD31D977}" srcId="{6F715311-5278-4411-9A9F-606CF8EE57C8}" destId="{559ABE25-E15E-4CBF-B327-8D1A92FAD038}" srcOrd="1" destOrd="0" parTransId="{6D187BFF-6B31-4216-8DEA-2A8C68A42BF7}" sibTransId="{6EE07B5C-84EA-4C27-BCAB-03172FDB989E}"/>
    <dgm:cxn modelId="{7FAAABA6-D953-435F-98B1-5DC312FC9400}" type="presOf" srcId="{A9A7D2E9-4576-4621-9F7E-2B1835777E15}" destId="{A7E092B1-B2C5-41D1-8BBC-CD3D28D36B9D}" srcOrd="0" destOrd="0" presId="urn:microsoft.com/office/officeart/2005/8/layout/hList3"/>
    <dgm:cxn modelId="{8760433A-7CD4-46A7-8C9F-F887B1A11239}" srcId="{AFEE464F-CAB3-450D-928F-33BB9D01F377}" destId="{6F715311-5278-4411-9A9F-606CF8EE57C8}" srcOrd="0" destOrd="0" parTransId="{508C0E1B-C188-45C0-9D64-4E989F0E30E5}" sibTransId="{9A363305-C6C3-4A03-B99B-4C1D28FF2165}"/>
    <dgm:cxn modelId="{DC591FF1-B0B3-442E-9160-275500D345DF}" srcId="{6F715311-5278-4411-9A9F-606CF8EE57C8}" destId="{29489401-02F2-41CF-9FF7-04E3B1B5A0C7}" srcOrd="0" destOrd="0" parTransId="{93651F72-AB31-425C-BF4A-D8BD6A4BCA1D}" sibTransId="{F4D52E7F-1A54-4A0D-9C05-EE8626046364}"/>
    <dgm:cxn modelId="{5E285A70-1977-4471-AD6A-1ED84F6AECB1}" type="presOf" srcId="{29489401-02F2-41CF-9FF7-04E3B1B5A0C7}" destId="{0EA2DB85-AD0F-4E25-A1C7-EA0C73FEB20E}" srcOrd="0" destOrd="0" presId="urn:microsoft.com/office/officeart/2005/8/layout/hList3"/>
    <dgm:cxn modelId="{1DB50910-9281-4889-82E2-0B63CF57148C}" type="presOf" srcId="{AFEE464F-CAB3-450D-928F-33BB9D01F377}" destId="{81A50A5D-48A1-4F1E-842E-D11300B30C57}" srcOrd="0" destOrd="0" presId="urn:microsoft.com/office/officeart/2005/8/layout/hList3"/>
    <dgm:cxn modelId="{30AAD0E1-E689-4E7F-982C-0A146F8EDC76}" type="presOf" srcId="{559ABE25-E15E-4CBF-B327-8D1A92FAD038}" destId="{932F7A87-80BB-4476-B70D-DF617E106555}" srcOrd="0" destOrd="0" presId="urn:microsoft.com/office/officeart/2005/8/layout/hList3"/>
    <dgm:cxn modelId="{66A9E8C8-DA5E-42D8-AE1F-0E5ED97C28FC}" type="presOf" srcId="{6F715311-5278-4411-9A9F-606CF8EE57C8}" destId="{2D0D1FDB-03D7-40B9-A351-F16C742763F4}" srcOrd="0" destOrd="0" presId="urn:microsoft.com/office/officeart/2005/8/layout/hList3"/>
    <dgm:cxn modelId="{4A5CE154-59E7-44E6-BED3-03A62C0E2727}" srcId="{6F715311-5278-4411-9A9F-606CF8EE57C8}" destId="{A9A7D2E9-4576-4621-9F7E-2B1835777E15}" srcOrd="2" destOrd="0" parTransId="{14AE3857-FEA1-4C62-9915-4F8775D22BAE}" sibTransId="{43ECC3CF-8C9C-4011-948B-D518543AE9AD}"/>
    <dgm:cxn modelId="{DF7ABD91-7CC7-4197-BF3D-C1B71CA36BC4}" type="presParOf" srcId="{81A50A5D-48A1-4F1E-842E-D11300B30C57}" destId="{2D0D1FDB-03D7-40B9-A351-F16C742763F4}" srcOrd="0" destOrd="0" presId="urn:microsoft.com/office/officeart/2005/8/layout/hList3"/>
    <dgm:cxn modelId="{AFCB5033-F3CC-4441-AB69-18A3BB5BE948}" type="presParOf" srcId="{81A50A5D-48A1-4F1E-842E-D11300B30C57}" destId="{5E6FD803-22C0-4A19-825E-1B71D774FD16}" srcOrd="1" destOrd="0" presId="urn:microsoft.com/office/officeart/2005/8/layout/hList3"/>
    <dgm:cxn modelId="{8A7511AF-208C-42C6-943A-C6683E311EF5}" type="presParOf" srcId="{5E6FD803-22C0-4A19-825E-1B71D774FD16}" destId="{0EA2DB85-AD0F-4E25-A1C7-EA0C73FEB20E}" srcOrd="0" destOrd="0" presId="urn:microsoft.com/office/officeart/2005/8/layout/hList3"/>
    <dgm:cxn modelId="{E364B46F-1AD8-4789-A1DE-16BAAE29702C}" type="presParOf" srcId="{5E6FD803-22C0-4A19-825E-1B71D774FD16}" destId="{932F7A87-80BB-4476-B70D-DF617E106555}" srcOrd="1" destOrd="0" presId="urn:microsoft.com/office/officeart/2005/8/layout/hList3"/>
    <dgm:cxn modelId="{B26C5508-759C-4D42-B326-4CBDC90A5B7B}" type="presParOf" srcId="{5E6FD803-22C0-4A19-825E-1B71D774FD16}" destId="{A7E092B1-B2C5-41D1-8BBC-CD3D28D36B9D}" srcOrd="2" destOrd="0" presId="urn:microsoft.com/office/officeart/2005/8/layout/hList3"/>
    <dgm:cxn modelId="{6E22CA0D-A0CC-4A8A-A224-66EAA7AC9BAF}" type="presParOf" srcId="{81A50A5D-48A1-4F1E-842E-D11300B30C57}" destId="{4B69819E-3C1C-4C67-8CFF-D5AD3817C4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286A20-9092-4C5D-A327-8DB164DC4E4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76E75-1926-48A0-87AE-D2A45B4A6B12}">
      <dgm:prSet phldrT="[Text]" custT="1"/>
      <dgm:spPr>
        <a:xfrm>
          <a:off x="436" y="0"/>
          <a:ext cx="941636" cy="1310640"/>
        </a:xfrm>
        <a:noFill/>
        <a:ln>
          <a:noFill/>
        </a:ln>
        <a:effectLst/>
      </dgm:spPr>
      <dgm:t>
        <a:bodyPr anchor="t" anchorCtr="0"/>
        <a:lstStyle/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Traditional Fee-for-Service</a:t>
          </a:r>
          <a:endParaRPr lang="en-US" sz="1400" b="1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0FC2BC43-E62E-4998-9BB8-CB6C7B6BE901}" type="parTrans" cxnId="{A5094E35-35A1-4D96-9406-A3C76064B0D2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C5CC8280-2BE3-411B-8120-439FCCE1EB9F}" type="sibTrans" cxnId="{A5094E35-35A1-4D96-9406-A3C76064B0D2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03681FBF-359C-41D7-B152-18C59A945CD2}">
      <dgm:prSet phldrT="[Text]" custT="1"/>
      <dgm:spPr>
        <a:xfrm>
          <a:off x="971722" y="1965960"/>
          <a:ext cx="1260411" cy="1310640"/>
        </a:xfrm>
        <a:noFill/>
        <a:ln>
          <a:noFill/>
        </a:ln>
        <a:effectLst/>
      </dgm:spPr>
      <dgm:t>
        <a:bodyPr anchor="t" anchorCtr="0"/>
        <a:lstStyle/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Administrative Services Organizations</a:t>
          </a:r>
        </a:p>
      </dgm:t>
    </dgm:pt>
    <dgm:pt modelId="{1C032C7B-CC16-49DA-9322-7AAF60347646}" type="parTrans" cxnId="{9AB12325-25EF-40FD-B988-2DA7A80A974C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7DE79653-4A80-423E-B829-A8D4E30BF293}" type="sibTrans" cxnId="{9AB12325-25EF-40FD-B988-2DA7A80A974C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F0DCAE82-B7C7-458D-8788-730FB6FCE6A6}">
      <dgm:prSet phldrT="[Text]" custT="1"/>
      <dgm:spPr>
        <a:xfrm>
          <a:off x="4426818" y="0"/>
          <a:ext cx="731699" cy="1310640"/>
        </a:xfrm>
        <a:noFill/>
        <a:ln>
          <a:noFill/>
        </a:ln>
        <a:effectLst/>
      </dgm:spPr>
      <dgm:t>
        <a:bodyPr anchor="t" anchorCtr="0"/>
        <a:lstStyle/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Capitated Managed Care Organizations</a:t>
          </a:r>
        </a:p>
      </dgm:t>
    </dgm:pt>
    <dgm:pt modelId="{FBCC5601-E876-4717-8BF2-DA7B5C8AAB70}" type="parTrans" cxnId="{EB559781-D1CC-4A65-BE6E-B59CE5597283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342A7819-3E7E-4178-B6AD-1A7D2C9E1701}" type="sibTrans" cxnId="{EB559781-D1CC-4A65-BE6E-B59CE5597283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5809ACC1-E731-4F4C-A876-F7687C369A80}">
      <dgm:prSet phldrT="[Text]" custT="1"/>
      <dgm:spPr>
        <a:xfrm>
          <a:off x="6404952" y="0"/>
          <a:ext cx="932670" cy="1310640"/>
        </a:xfrm>
        <a:noFill/>
        <a:ln>
          <a:noFill/>
        </a:ln>
        <a:effectLst/>
      </dgm:spPr>
      <dgm:t>
        <a:bodyPr/>
        <a:lstStyle/>
        <a:p>
          <a:pPr>
            <a:spcBef>
              <a:spcPts val="1200"/>
            </a:spcBef>
          </a:pPr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Full Risk-based Managed Care</a:t>
          </a:r>
          <a:endParaRPr lang="en-US" sz="1400" b="1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gm:t>
    </dgm:pt>
    <dgm:pt modelId="{62FBB11E-07BF-4366-8012-41A153542B8B}" type="parTrans" cxnId="{631C493A-81B6-438A-8260-804BFDCDA7E2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DD7965A2-FD04-4A2A-8623-AF45232D97A0}" type="sibTrans" cxnId="{631C493A-81B6-438A-8260-804BFDCDA7E2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E8B699DE-873A-476A-8993-DC05DB1578CA}">
      <dgm:prSet phldrT="[Text]" custT="1"/>
      <dgm:spPr>
        <a:xfrm>
          <a:off x="971722" y="1965960"/>
          <a:ext cx="1260411" cy="1310640"/>
        </a:xfrm>
        <a:noFill/>
        <a:ln>
          <a:noFill/>
        </a:ln>
        <a:effectLst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Patient Centered Medical Home and </a:t>
          </a:r>
        </a:p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Health Homes</a:t>
          </a:r>
        </a:p>
      </dgm:t>
    </dgm:pt>
    <dgm:pt modelId="{C6DE814D-113E-4A92-B760-CFB5050ADE51}" type="parTrans" cxnId="{6E54FDFB-80AD-4D80-8CF8-2E68E7BE75B3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1884546A-CDA6-4392-90D4-A50251A1093E}" type="sibTrans" cxnId="{6E54FDFB-80AD-4D80-8CF8-2E68E7BE75B3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A529AAF-94A6-4982-8392-C9E58B3C5456}">
      <dgm:prSet phldrT="[Text]" custT="1"/>
      <dgm:spPr>
        <a:xfrm>
          <a:off x="3104646" y="1965960"/>
          <a:ext cx="1292522" cy="1310640"/>
        </a:xfrm>
        <a:noFill/>
        <a:ln>
          <a:noFill/>
        </a:ln>
        <a:effectLst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Accountable Care Organizations</a:t>
          </a:r>
        </a:p>
      </dgm:t>
    </dgm:pt>
    <dgm:pt modelId="{AFBB3A2C-4AF8-4A17-89BD-79632B102735}" type="sibTrans" cxnId="{A127A708-340C-490A-861E-83CA2A5CD46A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5910A25A-CFB7-48C8-9761-9BEB7CC3507B}" type="parTrans" cxnId="{A127A708-340C-490A-861E-83CA2A5CD46A}">
      <dgm:prSet/>
      <dgm:spPr/>
      <dgm:t>
        <a:bodyPr/>
        <a:lstStyle/>
        <a:p>
          <a:endParaRPr lang="en-US" sz="1400" b="1">
            <a:solidFill>
              <a:schemeClr val="tx1"/>
            </a:solidFill>
            <a:latin typeface="Arial Narrow" pitchFamily="34" charset="0"/>
          </a:endParaRPr>
        </a:p>
      </dgm:t>
    </dgm:pt>
    <dgm:pt modelId="{6128EDBE-8D48-45EA-9EE1-5697D46D0C26}" type="pres">
      <dgm:prSet presAssocID="{C1286A20-9092-4C5D-A327-8DB164DC4E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C38C6E-5E29-453C-9B97-7F20A585D54A}" type="pres">
      <dgm:prSet presAssocID="{C1286A20-9092-4C5D-A327-8DB164DC4E46}" presName="arrow" presStyleLbl="bgShp" presStyleIdx="0" presStyleCnt="1" custLinFactNeighborY="-37651"/>
      <dgm:spPr>
        <a:xfrm>
          <a:off x="0" y="982980"/>
          <a:ext cx="8153400" cy="1310640"/>
        </a:xfrm>
        <a:prstGeom prst="notchedRightArrow">
          <a:avLst/>
        </a:prstGeom>
        <a:solidFill>
          <a:srgbClr val="555759">
            <a:alpha val="66667"/>
          </a:srgb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04DCC25E-56BA-4B28-A52F-06329743E31A}" type="pres">
      <dgm:prSet presAssocID="{C1286A20-9092-4C5D-A327-8DB164DC4E46}" presName="points" presStyleCnt="0"/>
      <dgm:spPr/>
    </dgm:pt>
    <dgm:pt modelId="{944C8344-004D-4D90-8F37-4CA05C9A291E}" type="pres">
      <dgm:prSet presAssocID="{34276E75-1926-48A0-87AE-D2A45B4A6B12}" presName="compositeA" presStyleCnt="0"/>
      <dgm:spPr/>
    </dgm:pt>
    <dgm:pt modelId="{41D7A286-2DDA-4D15-AAB4-CC422EC2AAE9}" type="pres">
      <dgm:prSet presAssocID="{34276E75-1926-48A0-87AE-D2A45B4A6B12}" presName="textA" presStyleLbl="revTx" presStyleIdx="0" presStyleCnt="6" custScaleX="207567" custLinFactNeighborX="-688" custLinFactNeighborY="-1667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04E2E63-A06D-469F-BCFC-0669EEAF2123}" type="pres">
      <dgm:prSet presAssocID="{34276E75-1926-48A0-87AE-D2A45B4A6B12}" presName="circleA" presStyleLbl="node1" presStyleIdx="0" presStyleCnt="6" custLinFactY="-47393" custLinFactNeighborY="-100000"/>
      <dgm:spPr>
        <a:xfrm>
          <a:off x="307424" y="1474469"/>
          <a:ext cx="327660" cy="3276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855E40">
              <a:lumMod val="5000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BD22E5B-0254-4E7D-B3B6-E286F4956412}" type="pres">
      <dgm:prSet presAssocID="{34276E75-1926-48A0-87AE-D2A45B4A6B12}" presName="spaceA" presStyleCnt="0"/>
      <dgm:spPr/>
    </dgm:pt>
    <dgm:pt modelId="{C7516477-FEAA-43BF-96DD-136E1EC181A7}" type="pres">
      <dgm:prSet presAssocID="{C5CC8280-2BE3-411B-8120-439FCCE1EB9F}" presName="space" presStyleCnt="0"/>
      <dgm:spPr/>
    </dgm:pt>
    <dgm:pt modelId="{FB1F2A7E-049C-415F-B67F-ED9474A2F9E3}" type="pres">
      <dgm:prSet presAssocID="{E8B699DE-873A-476A-8993-DC05DB1578CA}" presName="compositeB" presStyleCnt="0"/>
      <dgm:spPr/>
    </dgm:pt>
    <dgm:pt modelId="{D7FD54BF-D4DD-418A-95EC-AF77BA996566}" type="pres">
      <dgm:prSet presAssocID="{E8B699DE-873A-476A-8993-DC05DB1578CA}" presName="textB" presStyleLbl="revTx" presStyleIdx="1" presStyleCnt="6" custScaleX="249751" custLinFactNeighborX="-40228" custLinFactNeighborY="-3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4C5BB-3BAF-41DB-89CF-6A0E998ECD6F}" type="pres">
      <dgm:prSet presAssocID="{E8B699DE-873A-476A-8993-DC05DB1578CA}" presName="circleB" presStyleLbl="node1" presStyleIdx="1" presStyleCnt="6" custLinFactY="-47393" custLinFactNeighborX="-69231" custLinFactNeighborY="-100000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9F3ED750-C2A0-4368-A1E1-434AC4EA5C33}" type="pres">
      <dgm:prSet presAssocID="{E8B699DE-873A-476A-8993-DC05DB1578CA}" presName="spaceB" presStyleCnt="0"/>
      <dgm:spPr/>
    </dgm:pt>
    <dgm:pt modelId="{6470109F-2865-4673-B181-10D683C5BAA7}" type="pres">
      <dgm:prSet presAssocID="{1884546A-CDA6-4392-90D4-A50251A1093E}" presName="space" presStyleCnt="0"/>
      <dgm:spPr/>
    </dgm:pt>
    <dgm:pt modelId="{59BE159B-D18D-49DF-8CA7-EC09276A1A08}" type="pres">
      <dgm:prSet presAssocID="{03681FBF-359C-41D7-B152-18C59A945CD2}" presName="compositeA" presStyleCnt="0"/>
      <dgm:spPr/>
    </dgm:pt>
    <dgm:pt modelId="{BDEBF804-8524-4AB0-8EA6-0E1C35DE14DC}" type="pres">
      <dgm:prSet presAssocID="{03681FBF-359C-41D7-B152-18C59A945CD2}" presName="textA" presStyleLbl="revTx" presStyleIdx="2" presStyleCnt="6" custScaleX="242817" custLinFactNeighborX="-43542" custLinFactNeighborY="-1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E2BEB-9543-4D9D-BD01-8C180898D277}" type="pres">
      <dgm:prSet presAssocID="{03681FBF-359C-41D7-B152-18C59A945CD2}" presName="circleA" presStyleLbl="node1" presStyleIdx="2" presStyleCnt="6" custLinFactY="-47393" custLinFactNeighborX="-58860" custLinFactNeighborY="-100000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FCB1C0DB-335C-43A9-B4C4-985EA918D167}" type="pres">
      <dgm:prSet presAssocID="{03681FBF-359C-41D7-B152-18C59A945CD2}" presName="spaceA" presStyleCnt="0"/>
      <dgm:spPr/>
    </dgm:pt>
    <dgm:pt modelId="{F27A9EC9-6CD9-4EF2-8966-75A75FA90743}" type="pres">
      <dgm:prSet presAssocID="{7DE79653-4A80-423E-B829-A8D4E30BF293}" presName="space" presStyleCnt="0"/>
      <dgm:spPr/>
    </dgm:pt>
    <dgm:pt modelId="{F47B26F5-6ECC-4C23-BBAA-77283D7F065C}" type="pres">
      <dgm:prSet presAssocID="{2A529AAF-94A6-4982-8392-C9E58B3C5456}" presName="compositeB" presStyleCnt="0"/>
      <dgm:spPr/>
    </dgm:pt>
    <dgm:pt modelId="{C3B6B19A-7367-4828-9C70-78C45EE5B2A3}" type="pres">
      <dgm:prSet presAssocID="{2A529AAF-94A6-4982-8392-C9E58B3C5456}" presName="textB" presStyleLbl="revTx" presStyleIdx="3" presStyleCnt="6" custScaleX="217966" custLinFactNeighborX="5852" custLinFactNeighborY="-3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44F5D-C3DC-41A0-B97F-7F7416515438}" type="pres">
      <dgm:prSet presAssocID="{2A529AAF-94A6-4982-8392-C9E58B3C5456}" presName="circleB" presStyleLbl="node1" presStyleIdx="3" presStyleCnt="6" custLinFactY="-47393" custLinFactNeighborX="3721" custLinFactNeighborY="-100000"/>
      <dgm:spPr>
        <a:xfrm>
          <a:off x="3587077" y="1474469"/>
          <a:ext cx="327660" cy="3276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5235C07-CB44-4DA0-9139-B682831706BF}" type="pres">
      <dgm:prSet presAssocID="{2A529AAF-94A6-4982-8392-C9E58B3C5456}" presName="spaceB" presStyleCnt="0"/>
      <dgm:spPr/>
    </dgm:pt>
    <dgm:pt modelId="{DC8471A4-843A-42A6-8C33-9794E5E9403E}" type="pres">
      <dgm:prSet presAssocID="{AFBB3A2C-4AF8-4A17-89BD-79632B102735}" presName="space" presStyleCnt="0"/>
      <dgm:spPr/>
    </dgm:pt>
    <dgm:pt modelId="{1EC6948E-F2DF-4636-850F-A6A7F25E00AD}" type="pres">
      <dgm:prSet presAssocID="{F0DCAE82-B7C7-458D-8788-730FB6FCE6A6}" presName="compositeA" presStyleCnt="0"/>
      <dgm:spPr/>
    </dgm:pt>
    <dgm:pt modelId="{D13CB859-E1FC-4945-9D2C-291BCDE2EBDA}" type="pres">
      <dgm:prSet presAssocID="{F0DCAE82-B7C7-458D-8788-730FB6FCE6A6}" presName="textA" presStyleLbl="revTx" presStyleIdx="4" presStyleCnt="6" custScaleX="256133" custLinFactNeighborX="31001" custLinFactNeighborY="-16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6A205-1667-4129-93A0-013590F40E73}" type="pres">
      <dgm:prSet presAssocID="{F0DCAE82-B7C7-458D-8788-730FB6FCE6A6}" presName="circleA" presStyleLbl="node1" presStyleIdx="4" presStyleCnt="6" custLinFactY="-47393" custLinFactNeighborX="61526" custLinFactNeighborY="-100000"/>
      <dgm:spPr>
        <a:xfrm>
          <a:off x="4628838" y="1474469"/>
          <a:ext cx="327660" cy="327660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D5350FE-D161-4BC9-99CB-63F99B8A3EF6}" type="pres">
      <dgm:prSet presAssocID="{F0DCAE82-B7C7-458D-8788-730FB6FCE6A6}" presName="spaceA" presStyleCnt="0"/>
      <dgm:spPr/>
    </dgm:pt>
    <dgm:pt modelId="{F53E908D-03B7-4C04-90D6-23B304E076E0}" type="pres">
      <dgm:prSet presAssocID="{342A7819-3E7E-4178-B6AD-1A7D2C9E1701}" presName="space" presStyleCnt="0"/>
      <dgm:spPr/>
    </dgm:pt>
    <dgm:pt modelId="{5FE22B90-DC16-41C1-A75B-7FD7BC01F6ED}" type="pres">
      <dgm:prSet presAssocID="{5809ACC1-E731-4F4C-A876-F7687C369A80}" presName="compositeB" presStyleCnt="0"/>
      <dgm:spPr/>
    </dgm:pt>
    <dgm:pt modelId="{0712F85E-8FFE-49C5-8B87-48D1271496E5}" type="pres">
      <dgm:prSet presAssocID="{5809ACC1-E731-4F4C-A876-F7687C369A80}" presName="textB" presStyleLbl="revTx" presStyleIdx="5" presStyleCnt="6" custScaleX="254452" custLinFactNeighborX="37998" custLinFactNeighborY="-35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4B582-81BD-4EE7-AB72-01FD016EB754}" type="pres">
      <dgm:prSet presAssocID="{5809ACC1-E731-4F4C-A876-F7687C369A80}" presName="circleB" presStyleLbl="node1" presStyleIdx="5" presStyleCnt="6" custLinFactY="-47393" custLinFactNeighborX="60682" custLinFactNeighborY="-100000"/>
      <dgm:spPr>
        <a:solidFill>
          <a:schemeClr val="accent1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875E7081-4409-4405-8794-7452B7084000}" type="pres">
      <dgm:prSet presAssocID="{5809ACC1-E731-4F4C-A876-F7687C369A80}" presName="spaceB" presStyleCnt="0"/>
      <dgm:spPr/>
    </dgm:pt>
  </dgm:ptLst>
  <dgm:cxnLst>
    <dgm:cxn modelId="{EB559781-D1CC-4A65-BE6E-B59CE5597283}" srcId="{C1286A20-9092-4C5D-A327-8DB164DC4E46}" destId="{F0DCAE82-B7C7-458D-8788-730FB6FCE6A6}" srcOrd="4" destOrd="0" parTransId="{FBCC5601-E876-4717-8BF2-DA7B5C8AAB70}" sibTransId="{342A7819-3E7E-4178-B6AD-1A7D2C9E1701}"/>
    <dgm:cxn modelId="{5E516F1C-2CAC-4068-BA29-FD1A066C5DBD}" type="presOf" srcId="{2A529AAF-94A6-4982-8392-C9E58B3C5456}" destId="{C3B6B19A-7367-4828-9C70-78C45EE5B2A3}" srcOrd="0" destOrd="0" presId="urn:microsoft.com/office/officeart/2005/8/layout/hProcess11"/>
    <dgm:cxn modelId="{631C493A-81B6-438A-8260-804BFDCDA7E2}" srcId="{C1286A20-9092-4C5D-A327-8DB164DC4E46}" destId="{5809ACC1-E731-4F4C-A876-F7687C369A80}" srcOrd="5" destOrd="0" parTransId="{62FBB11E-07BF-4366-8012-41A153542B8B}" sibTransId="{DD7965A2-FD04-4A2A-8623-AF45232D97A0}"/>
    <dgm:cxn modelId="{7C8395A2-8D18-4D9B-9C1B-BC695B383F79}" type="presOf" srcId="{C1286A20-9092-4C5D-A327-8DB164DC4E46}" destId="{6128EDBE-8D48-45EA-9EE1-5697D46D0C26}" srcOrd="0" destOrd="0" presId="urn:microsoft.com/office/officeart/2005/8/layout/hProcess11"/>
    <dgm:cxn modelId="{9AB12325-25EF-40FD-B988-2DA7A80A974C}" srcId="{C1286A20-9092-4C5D-A327-8DB164DC4E46}" destId="{03681FBF-359C-41D7-B152-18C59A945CD2}" srcOrd="2" destOrd="0" parTransId="{1C032C7B-CC16-49DA-9322-7AAF60347646}" sibTransId="{7DE79653-4A80-423E-B829-A8D4E30BF293}"/>
    <dgm:cxn modelId="{924D9A54-911E-472A-812C-A3FE911C26B1}" type="presOf" srcId="{34276E75-1926-48A0-87AE-D2A45B4A6B12}" destId="{41D7A286-2DDA-4D15-AAB4-CC422EC2AAE9}" srcOrd="0" destOrd="0" presId="urn:microsoft.com/office/officeart/2005/8/layout/hProcess11"/>
    <dgm:cxn modelId="{6E54FDFB-80AD-4D80-8CF8-2E68E7BE75B3}" srcId="{C1286A20-9092-4C5D-A327-8DB164DC4E46}" destId="{E8B699DE-873A-476A-8993-DC05DB1578CA}" srcOrd="1" destOrd="0" parTransId="{C6DE814D-113E-4A92-B760-CFB5050ADE51}" sibTransId="{1884546A-CDA6-4392-90D4-A50251A1093E}"/>
    <dgm:cxn modelId="{A5094E35-35A1-4D96-9406-A3C76064B0D2}" srcId="{C1286A20-9092-4C5D-A327-8DB164DC4E46}" destId="{34276E75-1926-48A0-87AE-D2A45B4A6B12}" srcOrd="0" destOrd="0" parTransId="{0FC2BC43-E62E-4998-9BB8-CB6C7B6BE901}" sibTransId="{C5CC8280-2BE3-411B-8120-439FCCE1EB9F}"/>
    <dgm:cxn modelId="{3A242184-C97D-4314-B1EF-C45FA1C66022}" type="presOf" srcId="{E8B699DE-873A-476A-8993-DC05DB1578CA}" destId="{D7FD54BF-D4DD-418A-95EC-AF77BA996566}" srcOrd="0" destOrd="0" presId="urn:microsoft.com/office/officeart/2005/8/layout/hProcess11"/>
    <dgm:cxn modelId="{7ABCC873-BF0B-4B7F-B5F5-264FA608B380}" type="presOf" srcId="{03681FBF-359C-41D7-B152-18C59A945CD2}" destId="{BDEBF804-8524-4AB0-8EA6-0E1C35DE14DC}" srcOrd="0" destOrd="0" presId="urn:microsoft.com/office/officeart/2005/8/layout/hProcess11"/>
    <dgm:cxn modelId="{33E2DA3C-9C2F-4726-8557-BAC6F2A7CF05}" type="presOf" srcId="{F0DCAE82-B7C7-458D-8788-730FB6FCE6A6}" destId="{D13CB859-E1FC-4945-9D2C-291BCDE2EBDA}" srcOrd="0" destOrd="0" presId="urn:microsoft.com/office/officeart/2005/8/layout/hProcess11"/>
    <dgm:cxn modelId="{A127A708-340C-490A-861E-83CA2A5CD46A}" srcId="{C1286A20-9092-4C5D-A327-8DB164DC4E46}" destId="{2A529AAF-94A6-4982-8392-C9E58B3C5456}" srcOrd="3" destOrd="0" parTransId="{5910A25A-CFB7-48C8-9761-9BEB7CC3507B}" sibTransId="{AFBB3A2C-4AF8-4A17-89BD-79632B102735}"/>
    <dgm:cxn modelId="{55DF60B5-E12F-4EF7-B32F-0BF29E2A0155}" type="presOf" srcId="{5809ACC1-E731-4F4C-A876-F7687C369A80}" destId="{0712F85E-8FFE-49C5-8B87-48D1271496E5}" srcOrd="0" destOrd="0" presId="urn:microsoft.com/office/officeart/2005/8/layout/hProcess11"/>
    <dgm:cxn modelId="{51BD1701-1E99-4955-B3B6-133D0CA1B351}" type="presParOf" srcId="{6128EDBE-8D48-45EA-9EE1-5697D46D0C26}" destId="{8EC38C6E-5E29-453C-9B97-7F20A585D54A}" srcOrd="0" destOrd="0" presId="urn:microsoft.com/office/officeart/2005/8/layout/hProcess11"/>
    <dgm:cxn modelId="{5814AA13-2207-40E1-8EF5-CB5C752AF14A}" type="presParOf" srcId="{6128EDBE-8D48-45EA-9EE1-5697D46D0C26}" destId="{04DCC25E-56BA-4B28-A52F-06329743E31A}" srcOrd="1" destOrd="0" presId="urn:microsoft.com/office/officeart/2005/8/layout/hProcess11"/>
    <dgm:cxn modelId="{5644A1D5-843D-4EFD-B22B-FCDAECC425D3}" type="presParOf" srcId="{04DCC25E-56BA-4B28-A52F-06329743E31A}" destId="{944C8344-004D-4D90-8F37-4CA05C9A291E}" srcOrd="0" destOrd="0" presId="urn:microsoft.com/office/officeart/2005/8/layout/hProcess11"/>
    <dgm:cxn modelId="{9EFEF07A-65EC-4F0E-BB12-7D7E7E00F3E6}" type="presParOf" srcId="{944C8344-004D-4D90-8F37-4CA05C9A291E}" destId="{41D7A286-2DDA-4D15-AAB4-CC422EC2AAE9}" srcOrd="0" destOrd="0" presId="urn:microsoft.com/office/officeart/2005/8/layout/hProcess11"/>
    <dgm:cxn modelId="{1050BA74-0C7A-49C6-9A98-CF4D9763C867}" type="presParOf" srcId="{944C8344-004D-4D90-8F37-4CA05C9A291E}" destId="{A04E2E63-A06D-469F-BCFC-0669EEAF2123}" srcOrd="1" destOrd="0" presId="urn:microsoft.com/office/officeart/2005/8/layout/hProcess11"/>
    <dgm:cxn modelId="{9E4BA779-679D-4CE1-BA6B-364D84DD0271}" type="presParOf" srcId="{944C8344-004D-4D90-8F37-4CA05C9A291E}" destId="{DBD22E5B-0254-4E7D-B3B6-E286F4956412}" srcOrd="2" destOrd="0" presId="urn:microsoft.com/office/officeart/2005/8/layout/hProcess11"/>
    <dgm:cxn modelId="{7D6468CA-8469-4C97-BBAC-EA863664DAFB}" type="presParOf" srcId="{04DCC25E-56BA-4B28-A52F-06329743E31A}" destId="{C7516477-FEAA-43BF-96DD-136E1EC181A7}" srcOrd="1" destOrd="0" presId="urn:microsoft.com/office/officeart/2005/8/layout/hProcess11"/>
    <dgm:cxn modelId="{6A9B2DEF-65AD-443C-AA2B-84A589DD1A93}" type="presParOf" srcId="{04DCC25E-56BA-4B28-A52F-06329743E31A}" destId="{FB1F2A7E-049C-415F-B67F-ED9474A2F9E3}" srcOrd="2" destOrd="0" presId="urn:microsoft.com/office/officeart/2005/8/layout/hProcess11"/>
    <dgm:cxn modelId="{0591E6C8-A920-4A2F-B267-57A43CEC6646}" type="presParOf" srcId="{FB1F2A7E-049C-415F-B67F-ED9474A2F9E3}" destId="{D7FD54BF-D4DD-418A-95EC-AF77BA996566}" srcOrd="0" destOrd="0" presId="urn:microsoft.com/office/officeart/2005/8/layout/hProcess11"/>
    <dgm:cxn modelId="{A4F958A3-5753-4A3F-A69D-A8D0E1E22874}" type="presParOf" srcId="{FB1F2A7E-049C-415F-B67F-ED9474A2F9E3}" destId="{EB54C5BB-3BAF-41DB-89CF-6A0E998ECD6F}" srcOrd="1" destOrd="0" presId="urn:microsoft.com/office/officeart/2005/8/layout/hProcess11"/>
    <dgm:cxn modelId="{BB98742B-B9BE-47DE-B00C-BE3184C88579}" type="presParOf" srcId="{FB1F2A7E-049C-415F-B67F-ED9474A2F9E3}" destId="{9F3ED750-C2A0-4368-A1E1-434AC4EA5C33}" srcOrd="2" destOrd="0" presId="urn:microsoft.com/office/officeart/2005/8/layout/hProcess11"/>
    <dgm:cxn modelId="{A836A9E0-0932-46CA-A418-0795A859CC0E}" type="presParOf" srcId="{04DCC25E-56BA-4B28-A52F-06329743E31A}" destId="{6470109F-2865-4673-B181-10D683C5BAA7}" srcOrd="3" destOrd="0" presId="urn:microsoft.com/office/officeart/2005/8/layout/hProcess11"/>
    <dgm:cxn modelId="{02BAA0A3-2BE5-478C-B2A3-3751B3AB50BE}" type="presParOf" srcId="{04DCC25E-56BA-4B28-A52F-06329743E31A}" destId="{59BE159B-D18D-49DF-8CA7-EC09276A1A08}" srcOrd="4" destOrd="0" presId="urn:microsoft.com/office/officeart/2005/8/layout/hProcess11"/>
    <dgm:cxn modelId="{B2757A0A-60D4-4DA7-99AE-9AD277E6E19F}" type="presParOf" srcId="{59BE159B-D18D-49DF-8CA7-EC09276A1A08}" destId="{BDEBF804-8524-4AB0-8EA6-0E1C35DE14DC}" srcOrd="0" destOrd="0" presId="urn:microsoft.com/office/officeart/2005/8/layout/hProcess11"/>
    <dgm:cxn modelId="{4323B72E-FF42-4ED0-8BBB-F60CC00CB380}" type="presParOf" srcId="{59BE159B-D18D-49DF-8CA7-EC09276A1A08}" destId="{FC4E2BEB-9543-4D9D-BD01-8C180898D277}" srcOrd="1" destOrd="0" presId="urn:microsoft.com/office/officeart/2005/8/layout/hProcess11"/>
    <dgm:cxn modelId="{F0A8AF4D-06EB-4927-8750-9A6A2E2E74F0}" type="presParOf" srcId="{59BE159B-D18D-49DF-8CA7-EC09276A1A08}" destId="{FCB1C0DB-335C-43A9-B4C4-985EA918D167}" srcOrd="2" destOrd="0" presId="urn:microsoft.com/office/officeart/2005/8/layout/hProcess11"/>
    <dgm:cxn modelId="{D620459B-B93C-4707-ADC0-85D92BAD288F}" type="presParOf" srcId="{04DCC25E-56BA-4B28-A52F-06329743E31A}" destId="{F27A9EC9-6CD9-4EF2-8966-75A75FA90743}" srcOrd="5" destOrd="0" presId="urn:microsoft.com/office/officeart/2005/8/layout/hProcess11"/>
    <dgm:cxn modelId="{ED99786F-7846-4FA7-80DB-2905F7384FD4}" type="presParOf" srcId="{04DCC25E-56BA-4B28-A52F-06329743E31A}" destId="{F47B26F5-6ECC-4C23-BBAA-77283D7F065C}" srcOrd="6" destOrd="0" presId="urn:microsoft.com/office/officeart/2005/8/layout/hProcess11"/>
    <dgm:cxn modelId="{4212EF70-404E-4B72-B213-5C902D5DA682}" type="presParOf" srcId="{F47B26F5-6ECC-4C23-BBAA-77283D7F065C}" destId="{C3B6B19A-7367-4828-9C70-78C45EE5B2A3}" srcOrd="0" destOrd="0" presId="urn:microsoft.com/office/officeart/2005/8/layout/hProcess11"/>
    <dgm:cxn modelId="{C8557983-6813-4B5C-9E05-3D7899D21679}" type="presParOf" srcId="{F47B26F5-6ECC-4C23-BBAA-77283D7F065C}" destId="{02144F5D-C3DC-41A0-B97F-7F7416515438}" srcOrd="1" destOrd="0" presId="urn:microsoft.com/office/officeart/2005/8/layout/hProcess11"/>
    <dgm:cxn modelId="{89F1C5A0-2BCF-4C85-8752-E0003DBBBAFC}" type="presParOf" srcId="{F47B26F5-6ECC-4C23-BBAA-77283D7F065C}" destId="{15235C07-CB44-4DA0-9139-B682831706BF}" srcOrd="2" destOrd="0" presId="urn:microsoft.com/office/officeart/2005/8/layout/hProcess11"/>
    <dgm:cxn modelId="{B14259B9-71B3-4487-9FB5-99EC02E49ABC}" type="presParOf" srcId="{04DCC25E-56BA-4B28-A52F-06329743E31A}" destId="{DC8471A4-843A-42A6-8C33-9794E5E9403E}" srcOrd="7" destOrd="0" presId="urn:microsoft.com/office/officeart/2005/8/layout/hProcess11"/>
    <dgm:cxn modelId="{777F2941-2AB1-4F7E-9EB5-3ECFE3D72E43}" type="presParOf" srcId="{04DCC25E-56BA-4B28-A52F-06329743E31A}" destId="{1EC6948E-F2DF-4636-850F-A6A7F25E00AD}" srcOrd="8" destOrd="0" presId="urn:microsoft.com/office/officeart/2005/8/layout/hProcess11"/>
    <dgm:cxn modelId="{0F5C6B18-4421-4CD2-AE61-9D185DFE5B0E}" type="presParOf" srcId="{1EC6948E-F2DF-4636-850F-A6A7F25E00AD}" destId="{D13CB859-E1FC-4945-9D2C-291BCDE2EBDA}" srcOrd="0" destOrd="0" presId="urn:microsoft.com/office/officeart/2005/8/layout/hProcess11"/>
    <dgm:cxn modelId="{99A2C5C3-ED10-48D9-8C74-8953BECC4EC9}" type="presParOf" srcId="{1EC6948E-F2DF-4636-850F-A6A7F25E00AD}" destId="{D5C6A205-1667-4129-93A0-013590F40E73}" srcOrd="1" destOrd="0" presId="urn:microsoft.com/office/officeart/2005/8/layout/hProcess11"/>
    <dgm:cxn modelId="{FB55880C-0884-4FAF-A712-E99B0C1B4550}" type="presParOf" srcId="{1EC6948E-F2DF-4636-850F-A6A7F25E00AD}" destId="{4D5350FE-D161-4BC9-99CB-63F99B8A3EF6}" srcOrd="2" destOrd="0" presId="urn:microsoft.com/office/officeart/2005/8/layout/hProcess11"/>
    <dgm:cxn modelId="{1E5BDCCD-B4A5-4093-9464-FA506F6E01D9}" type="presParOf" srcId="{04DCC25E-56BA-4B28-A52F-06329743E31A}" destId="{F53E908D-03B7-4C04-90D6-23B304E076E0}" srcOrd="9" destOrd="0" presId="urn:microsoft.com/office/officeart/2005/8/layout/hProcess11"/>
    <dgm:cxn modelId="{768A0465-3826-4F49-BC35-884C10526B56}" type="presParOf" srcId="{04DCC25E-56BA-4B28-A52F-06329743E31A}" destId="{5FE22B90-DC16-41C1-A75B-7FD7BC01F6ED}" srcOrd="10" destOrd="0" presId="urn:microsoft.com/office/officeart/2005/8/layout/hProcess11"/>
    <dgm:cxn modelId="{D6B8C338-5921-43A3-B0F4-DCCBB9F089BD}" type="presParOf" srcId="{5FE22B90-DC16-41C1-A75B-7FD7BC01F6ED}" destId="{0712F85E-8FFE-49C5-8B87-48D1271496E5}" srcOrd="0" destOrd="0" presId="urn:microsoft.com/office/officeart/2005/8/layout/hProcess11"/>
    <dgm:cxn modelId="{16FC5D79-AFE0-4A47-A97F-CA7E458FDFE0}" type="presParOf" srcId="{5FE22B90-DC16-41C1-A75B-7FD7BC01F6ED}" destId="{D154B582-81BD-4EE7-AB72-01FD016EB754}" srcOrd="1" destOrd="0" presId="urn:microsoft.com/office/officeart/2005/8/layout/hProcess11"/>
    <dgm:cxn modelId="{30FEA5BB-1FDC-4C26-8E39-CF71C31C7436}" type="presParOf" srcId="{5FE22B90-DC16-41C1-A75B-7FD7BC01F6ED}" destId="{875E7081-4409-4405-8794-7452B708400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7DE59-7B84-4E03-A9C2-B131BEA628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DC671-DF6E-4259-AA22-2177571B68B3}">
      <dgm:prSet phldrT="[Text]" custT="1"/>
      <dgm:spPr/>
      <dgm:t>
        <a:bodyPr/>
        <a:lstStyle/>
        <a:p>
          <a:r>
            <a:rPr lang="en-US" sz="2200" dirty="0" smtClean="0"/>
            <a:t>Recipients </a:t>
          </a:r>
          <a:endParaRPr lang="en-US" sz="2200" dirty="0"/>
        </a:p>
      </dgm:t>
    </dgm:pt>
    <dgm:pt modelId="{EE607E51-5101-4DB5-85EE-2A2A67971B18}" type="parTrans" cxnId="{9F13E996-A78F-4660-B939-FEB7258B334C}">
      <dgm:prSet/>
      <dgm:spPr/>
      <dgm:t>
        <a:bodyPr/>
        <a:lstStyle/>
        <a:p>
          <a:endParaRPr lang="en-US"/>
        </a:p>
      </dgm:t>
    </dgm:pt>
    <dgm:pt modelId="{FB9742D9-3C5F-4026-BCFB-A29655A94273}" type="sibTrans" cxnId="{9F13E996-A78F-4660-B939-FEB7258B334C}">
      <dgm:prSet/>
      <dgm:spPr/>
      <dgm:t>
        <a:bodyPr/>
        <a:lstStyle/>
        <a:p>
          <a:endParaRPr lang="en-US"/>
        </a:p>
      </dgm:t>
    </dgm:pt>
    <dgm:pt modelId="{6A04A29C-958A-413C-A658-0ED461117ACE}">
      <dgm:prSet phldrT="[Text]" custT="1"/>
      <dgm:spPr/>
      <dgm:t>
        <a:bodyPr/>
        <a:lstStyle/>
        <a:p>
          <a:r>
            <a:rPr lang="en-US" sz="1600" dirty="0" smtClean="0"/>
            <a:t>Ensure appropriate use of all healthcare services</a:t>
          </a:r>
          <a:endParaRPr lang="en-US" sz="1600" dirty="0"/>
        </a:p>
      </dgm:t>
    </dgm:pt>
    <dgm:pt modelId="{7A8534DA-2FD3-44BA-9839-86B1D4122464}" type="parTrans" cxnId="{7046596B-B8C1-4E4A-B23C-879438B83C57}">
      <dgm:prSet/>
      <dgm:spPr/>
      <dgm:t>
        <a:bodyPr/>
        <a:lstStyle/>
        <a:p>
          <a:endParaRPr lang="en-US"/>
        </a:p>
      </dgm:t>
    </dgm:pt>
    <dgm:pt modelId="{9DE522D0-DB0A-41EF-B7BD-4C4E408B3EA9}" type="sibTrans" cxnId="{7046596B-B8C1-4E4A-B23C-879438B83C57}">
      <dgm:prSet/>
      <dgm:spPr/>
      <dgm:t>
        <a:bodyPr/>
        <a:lstStyle/>
        <a:p>
          <a:endParaRPr lang="en-US"/>
        </a:p>
      </dgm:t>
    </dgm:pt>
    <dgm:pt modelId="{73865DAF-0F43-4C5D-A430-1434E54ACB86}">
      <dgm:prSet phldrT="[Text]" custT="1"/>
      <dgm:spPr/>
      <dgm:t>
        <a:bodyPr/>
        <a:lstStyle/>
        <a:p>
          <a:r>
            <a:rPr lang="en-US" sz="2200" dirty="0" smtClean="0"/>
            <a:t>Providers</a:t>
          </a:r>
          <a:endParaRPr lang="en-US" sz="2200" dirty="0"/>
        </a:p>
      </dgm:t>
    </dgm:pt>
    <dgm:pt modelId="{2E4B6C71-ABFA-472C-8810-198A0811D39E}" type="parTrans" cxnId="{A653A4A7-4915-424A-B467-B9F1CEFE0626}">
      <dgm:prSet/>
      <dgm:spPr/>
      <dgm:t>
        <a:bodyPr/>
        <a:lstStyle/>
        <a:p>
          <a:endParaRPr lang="en-US"/>
        </a:p>
      </dgm:t>
    </dgm:pt>
    <dgm:pt modelId="{BAA7AA2E-714A-4632-96F3-FFC7E9F1F815}" type="sibTrans" cxnId="{A653A4A7-4915-424A-B467-B9F1CEFE0626}">
      <dgm:prSet/>
      <dgm:spPr/>
      <dgm:t>
        <a:bodyPr/>
        <a:lstStyle/>
        <a:p>
          <a:endParaRPr lang="en-US"/>
        </a:p>
      </dgm:t>
    </dgm:pt>
    <dgm:pt modelId="{A314F196-18E5-44D9-9ACA-9450CC03E1DB}">
      <dgm:prSet phldrT="[Text]" custT="1"/>
      <dgm:spPr/>
      <dgm:t>
        <a:bodyPr/>
        <a:lstStyle/>
        <a:p>
          <a:r>
            <a:rPr lang="en-US" sz="1600" dirty="0" smtClean="0"/>
            <a:t>Increase the number of providers in shortage areas</a:t>
          </a:r>
          <a:endParaRPr lang="en-US" sz="1600" dirty="0"/>
        </a:p>
      </dgm:t>
    </dgm:pt>
    <dgm:pt modelId="{F3CA3E4C-2BF5-47A1-9619-FF12D1952449}" type="parTrans" cxnId="{69F28583-D4F4-4ECF-947F-3D80B741AE29}">
      <dgm:prSet/>
      <dgm:spPr/>
      <dgm:t>
        <a:bodyPr/>
        <a:lstStyle/>
        <a:p>
          <a:endParaRPr lang="en-US"/>
        </a:p>
      </dgm:t>
    </dgm:pt>
    <dgm:pt modelId="{B376E4D7-4A13-4CEF-8922-7C13F09CCE8F}" type="sibTrans" cxnId="{69F28583-D4F4-4ECF-947F-3D80B741AE29}">
      <dgm:prSet/>
      <dgm:spPr/>
      <dgm:t>
        <a:bodyPr/>
        <a:lstStyle/>
        <a:p>
          <a:endParaRPr lang="en-US"/>
        </a:p>
      </dgm:t>
    </dgm:pt>
    <dgm:pt modelId="{E3A4C2A0-0C69-47FE-AA58-B676B2F8062A}">
      <dgm:prSet phldrT="[Text]" custT="1"/>
      <dgm:spPr/>
      <dgm:t>
        <a:bodyPr/>
        <a:lstStyle/>
        <a:p>
          <a:r>
            <a:rPr lang="en-US" sz="2200" dirty="0" smtClean="0"/>
            <a:t>State</a:t>
          </a:r>
          <a:endParaRPr lang="en-US" sz="2200" dirty="0"/>
        </a:p>
      </dgm:t>
    </dgm:pt>
    <dgm:pt modelId="{D2E67337-7038-4893-8398-209BBAB08C1D}" type="parTrans" cxnId="{0B72F614-EB04-49C6-BE0D-643DDD2D1F99}">
      <dgm:prSet/>
      <dgm:spPr/>
      <dgm:t>
        <a:bodyPr/>
        <a:lstStyle/>
        <a:p>
          <a:endParaRPr lang="en-US"/>
        </a:p>
      </dgm:t>
    </dgm:pt>
    <dgm:pt modelId="{4210F4AE-E94D-43F1-ABFC-4AF206734336}" type="sibTrans" cxnId="{0B72F614-EB04-49C6-BE0D-643DDD2D1F99}">
      <dgm:prSet/>
      <dgm:spPr/>
      <dgm:t>
        <a:bodyPr/>
        <a:lstStyle/>
        <a:p>
          <a:endParaRPr lang="en-US"/>
        </a:p>
      </dgm:t>
    </dgm:pt>
    <dgm:pt modelId="{C6FA6780-2C3B-4700-AB09-17992DBFBCB9}">
      <dgm:prSet phldrT="[Text]" custT="1"/>
      <dgm:spPr/>
      <dgm:t>
        <a:bodyPr/>
        <a:lstStyle/>
        <a:p>
          <a:r>
            <a:rPr lang="en-US" sz="1600" dirty="0" smtClean="0"/>
            <a:t>Improve quality measure monitoring</a:t>
          </a:r>
          <a:endParaRPr lang="en-US" sz="1600" dirty="0"/>
        </a:p>
      </dgm:t>
    </dgm:pt>
    <dgm:pt modelId="{576C90B2-1B6C-4433-9DDF-908FDD0770AA}" type="parTrans" cxnId="{9FB57AE0-C905-4286-996E-8305B4C82B22}">
      <dgm:prSet/>
      <dgm:spPr/>
      <dgm:t>
        <a:bodyPr/>
        <a:lstStyle/>
        <a:p>
          <a:endParaRPr lang="en-US"/>
        </a:p>
      </dgm:t>
    </dgm:pt>
    <dgm:pt modelId="{E1167522-8C5E-43A0-8E4D-6064A6987594}" type="sibTrans" cxnId="{9FB57AE0-C905-4286-996E-8305B4C82B22}">
      <dgm:prSet/>
      <dgm:spPr/>
      <dgm:t>
        <a:bodyPr/>
        <a:lstStyle/>
        <a:p>
          <a:endParaRPr lang="en-US"/>
        </a:p>
      </dgm:t>
    </dgm:pt>
    <dgm:pt modelId="{0137AF74-99C5-46D1-A033-B4AD7FF5EBA2}">
      <dgm:prSet custT="1"/>
      <dgm:spPr/>
      <dgm:t>
        <a:bodyPr/>
        <a:lstStyle/>
        <a:p>
          <a:r>
            <a:rPr lang="en-US" sz="1600" dirty="0" smtClean="0"/>
            <a:t>Enhance access to care</a:t>
          </a:r>
        </a:p>
      </dgm:t>
    </dgm:pt>
    <dgm:pt modelId="{6EFFC987-A789-4487-AF51-7E9AC7EC093B}" type="parTrans" cxnId="{B05E2AB6-C7A7-4F52-A6D1-7F927B9B7966}">
      <dgm:prSet/>
      <dgm:spPr/>
      <dgm:t>
        <a:bodyPr/>
        <a:lstStyle/>
        <a:p>
          <a:endParaRPr lang="en-US"/>
        </a:p>
      </dgm:t>
    </dgm:pt>
    <dgm:pt modelId="{D61D6C75-179E-4D5A-8AEE-E57AF2B426E4}" type="sibTrans" cxnId="{B05E2AB6-C7A7-4F52-A6D1-7F927B9B7966}">
      <dgm:prSet/>
      <dgm:spPr/>
      <dgm:t>
        <a:bodyPr/>
        <a:lstStyle/>
        <a:p>
          <a:endParaRPr lang="en-US"/>
        </a:p>
      </dgm:t>
    </dgm:pt>
    <dgm:pt modelId="{2B481DE9-2B44-4868-9678-4F1D3EDAC4A8}">
      <dgm:prSet custT="1"/>
      <dgm:spPr/>
      <dgm:t>
        <a:bodyPr/>
        <a:lstStyle/>
        <a:p>
          <a:r>
            <a:rPr lang="en-US" sz="1600" dirty="0" smtClean="0"/>
            <a:t>Improve healthcare outcomes</a:t>
          </a:r>
        </a:p>
      </dgm:t>
    </dgm:pt>
    <dgm:pt modelId="{FF18A3CC-83D7-4217-AF53-4E6006B25A09}" type="parTrans" cxnId="{0CBE3394-D5D9-48AA-AA77-36DD287BD728}">
      <dgm:prSet/>
      <dgm:spPr/>
      <dgm:t>
        <a:bodyPr/>
        <a:lstStyle/>
        <a:p>
          <a:endParaRPr lang="en-US"/>
        </a:p>
      </dgm:t>
    </dgm:pt>
    <dgm:pt modelId="{3A0846FA-5A61-44FB-9011-6B8836C8C6E5}" type="sibTrans" cxnId="{0CBE3394-D5D9-48AA-AA77-36DD287BD728}">
      <dgm:prSet/>
      <dgm:spPr/>
      <dgm:t>
        <a:bodyPr/>
        <a:lstStyle/>
        <a:p>
          <a:endParaRPr lang="en-US"/>
        </a:p>
      </dgm:t>
    </dgm:pt>
    <dgm:pt modelId="{264029F4-4024-4E24-9BF0-59CEECA944D6}">
      <dgm:prSet custT="1"/>
      <dgm:spPr/>
      <dgm:t>
        <a:bodyPr/>
        <a:lstStyle/>
        <a:p>
          <a:r>
            <a:rPr lang="en-US" sz="1600" dirty="0" smtClean="0"/>
            <a:t>Provide integrated service delivery and person-centered planning   </a:t>
          </a:r>
        </a:p>
      </dgm:t>
    </dgm:pt>
    <dgm:pt modelId="{4FDBBE1B-1821-4C1C-B7DE-1D686FAD40A3}" type="parTrans" cxnId="{48A83C5F-1D57-45AC-AC7C-7020CE307A89}">
      <dgm:prSet/>
      <dgm:spPr/>
      <dgm:t>
        <a:bodyPr/>
        <a:lstStyle/>
        <a:p>
          <a:endParaRPr lang="en-US"/>
        </a:p>
      </dgm:t>
    </dgm:pt>
    <dgm:pt modelId="{7CB6408C-6A0F-4A48-83DD-4EEBB3DBB829}" type="sibTrans" cxnId="{48A83C5F-1D57-45AC-AC7C-7020CE307A89}">
      <dgm:prSet/>
      <dgm:spPr/>
      <dgm:t>
        <a:bodyPr/>
        <a:lstStyle/>
        <a:p>
          <a:endParaRPr lang="en-US"/>
        </a:p>
      </dgm:t>
    </dgm:pt>
    <dgm:pt modelId="{4C9AAC80-8386-42CE-A5B8-764B6AA201FE}">
      <dgm:prSet custT="1"/>
      <dgm:spPr/>
      <dgm:t>
        <a:bodyPr/>
        <a:lstStyle/>
        <a:p>
          <a:r>
            <a:rPr lang="en-US" sz="1600" dirty="0" smtClean="0"/>
            <a:t>Maintain access to, and viability of, safety net providers</a:t>
          </a:r>
        </a:p>
      </dgm:t>
    </dgm:pt>
    <dgm:pt modelId="{CC77E95D-DC2A-4EB1-9A38-F9D13E6A8599}" type="parTrans" cxnId="{FAE0ECA4-CAD9-4E39-B2DA-A243EE5A08B8}">
      <dgm:prSet/>
      <dgm:spPr/>
      <dgm:t>
        <a:bodyPr/>
        <a:lstStyle/>
        <a:p>
          <a:endParaRPr lang="en-US"/>
        </a:p>
      </dgm:t>
    </dgm:pt>
    <dgm:pt modelId="{2FF86F42-5D35-4397-80AD-E738A89E9AA7}" type="sibTrans" cxnId="{FAE0ECA4-CAD9-4E39-B2DA-A243EE5A08B8}">
      <dgm:prSet/>
      <dgm:spPr/>
      <dgm:t>
        <a:bodyPr/>
        <a:lstStyle/>
        <a:p>
          <a:endParaRPr lang="en-US"/>
        </a:p>
      </dgm:t>
    </dgm:pt>
    <dgm:pt modelId="{C05C09BB-9477-4A48-B209-F835D0DE7A09}">
      <dgm:prSet custT="1"/>
      <dgm:spPr/>
      <dgm:t>
        <a:bodyPr/>
        <a:lstStyle/>
        <a:p>
          <a:r>
            <a:rPr lang="en-US" sz="1600" dirty="0" smtClean="0"/>
            <a:t>Streamline responsibilities </a:t>
          </a:r>
        </a:p>
      </dgm:t>
    </dgm:pt>
    <dgm:pt modelId="{3DFCC432-23B7-49B4-A31A-12D25B791A29}" type="parTrans" cxnId="{4FFB87F5-D90C-4A45-945F-1D00D70EE1B4}">
      <dgm:prSet/>
      <dgm:spPr/>
      <dgm:t>
        <a:bodyPr/>
        <a:lstStyle/>
        <a:p>
          <a:endParaRPr lang="en-US"/>
        </a:p>
      </dgm:t>
    </dgm:pt>
    <dgm:pt modelId="{6E9F8934-5AE3-4881-B7B7-D9863B1C6DFE}" type="sibTrans" cxnId="{4FFB87F5-D90C-4A45-945F-1D00D70EE1B4}">
      <dgm:prSet/>
      <dgm:spPr/>
      <dgm:t>
        <a:bodyPr/>
        <a:lstStyle/>
        <a:p>
          <a:endParaRPr lang="en-US"/>
        </a:p>
      </dgm:t>
    </dgm:pt>
    <dgm:pt modelId="{31E213C8-8E49-48A4-B719-A7E34E6C8968}">
      <dgm:prSet custT="1"/>
      <dgm:spPr/>
      <dgm:t>
        <a:bodyPr/>
        <a:lstStyle/>
        <a:p>
          <a:r>
            <a:rPr lang="en-US" sz="1600" dirty="0" smtClean="0"/>
            <a:t>Increase use of evidence-based practices</a:t>
          </a:r>
        </a:p>
      </dgm:t>
    </dgm:pt>
    <dgm:pt modelId="{2777AD5D-2760-4D2F-916D-A574EA8F9FB8}" type="parTrans" cxnId="{9C2ADD5F-DCEA-41F8-84B9-D0A4E5A63291}">
      <dgm:prSet/>
      <dgm:spPr/>
      <dgm:t>
        <a:bodyPr/>
        <a:lstStyle/>
        <a:p>
          <a:endParaRPr lang="en-US"/>
        </a:p>
      </dgm:t>
    </dgm:pt>
    <dgm:pt modelId="{7B9C3103-867F-49F5-8139-6C8E72364CA3}" type="sibTrans" cxnId="{9C2ADD5F-DCEA-41F8-84B9-D0A4E5A63291}">
      <dgm:prSet/>
      <dgm:spPr/>
      <dgm:t>
        <a:bodyPr/>
        <a:lstStyle/>
        <a:p>
          <a:endParaRPr lang="en-US"/>
        </a:p>
      </dgm:t>
    </dgm:pt>
    <dgm:pt modelId="{20B76442-D440-4942-A61D-E825CD8C9437}">
      <dgm:prSet custT="1"/>
      <dgm:spPr/>
      <dgm:t>
        <a:bodyPr/>
        <a:lstStyle/>
        <a:p>
          <a:r>
            <a:rPr lang="en-US" sz="1600" dirty="0" smtClean="0"/>
            <a:t>Maintain or replace funding streams and generate savings</a:t>
          </a:r>
        </a:p>
      </dgm:t>
    </dgm:pt>
    <dgm:pt modelId="{6D14EE85-9729-411E-8E1B-6FA5D1230DB0}" type="parTrans" cxnId="{1192060E-B85C-4EAE-8105-9F706FA32165}">
      <dgm:prSet/>
      <dgm:spPr/>
      <dgm:t>
        <a:bodyPr/>
        <a:lstStyle/>
        <a:p>
          <a:endParaRPr lang="en-US"/>
        </a:p>
      </dgm:t>
    </dgm:pt>
    <dgm:pt modelId="{14EA16F7-6F5C-4261-97BE-89746CF251D5}" type="sibTrans" cxnId="{1192060E-B85C-4EAE-8105-9F706FA32165}">
      <dgm:prSet/>
      <dgm:spPr/>
      <dgm:t>
        <a:bodyPr/>
        <a:lstStyle/>
        <a:p>
          <a:endParaRPr lang="en-US"/>
        </a:p>
      </dgm:t>
    </dgm:pt>
    <dgm:pt modelId="{15B984EE-B978-42D2-ADB1-D1DF674A2C53}">
      <dgm:prSet custT="1"/>
      <dgm:spPr/>
      <dgm:t>
        <a:bodyPr/>
        <a:lstStyle/>
        <a:p>
          <a:r>
            <a:rPr lang="en-US" sz="1600" dirty="0" smtClean="0"/>
            <a:t>Pay based on value</a:t>
          </a:r>
        </a:p>
      </dgm:t>
    </dgm:pt>
    <dgm:pt modelId="{716DEC83-21B2-44FC-9340-52500C9121EB}" type="parTrans" cxnId="{4F540983-9C03-4BAC-9191-9F28882EC49B}">
      <dgm:prSet/>
      <dgm:spPr/>
      <dgm:t>
        <a:bodyPr/>
        <a:lstStyle/>
        <a:p>
          <a:endParaRPr lang="en-US"/>
        </a:p>
      </dgm:t>
    </dgm:pt>
    <dgm:pt modelId="{AD61E2C9-4829-469C-95A2-2E5E840627A3}" type="sibTrans" cxnId="{4F540983-9C03-4BAC-9191-9F28882EC49B}">
      <dgm:prSet/>
      <dgm:spPr/>
      <dgm:t>
        <a:bodyPr/>
        <a:lstStyle/>
        <a:p>
          <a:endParaRPr lang="en-US"/>
        </a:p>
      </dgm:t>
    </dgm:pt>
    <dgm:pt modelId="{74D1D27A-22B5-494F-81B6-41CEA743058B}">
      <dgm:prSet custT="1"/>
      <dgm:spPr/>
      <dgm:t>
        <a:bodyPr/>
        <a:lstStyle/>
        <a:p>
          <a:r>
            <a:rPr lang="en-US" sz="1600" dirty="0" smtClean="0"/>
            <a:t>Support operational feasibility</a:t>
          </a:r>
        </a:p>
      </dgm:t>
    </dgm:pt>
    <dgm:pt modelId="{C9735539-FF41-4CC7-8523-75EFC4E72941}" type="parTrans" cxnId="{75E5B33D-73D8-47CD-8275-3B389DAEED3E}">
      <dgm:prSet/>
      <dgm:spPr/>
      <dgm:t>
        <a:bodyPr/>
        <a:lstStyle/>
        <a:p>
          <a:endParaRPr lang="en-US"/>
        </a:p>
      </dgm:t>
    </dgm:pt>
    <dgm:pt modelId="{681FD6E4-29CA-4F23-AB18-EB5D5B237CEA}" type="sibTrans" cxnId="{75E5B33D-73D8-47CD-8275-3B389DAEED3E}">
      <dgm:prSet/>
      <dgm:spPr/>
      <dgm:t>
        <a:bodyPr/>
        <a:lstStyle/>
        <a:p>
          <a:endParaRPr lang="en-US"/>
        </a:p>
      </dgm:t>
    </dgm:pt>
    <dgm:pt modelId="{2C17E642-A6C4-4136-A3D4-91F3954387D5}" type="pres">
      <dgm:prSet presAssocID="{F017DE59-7B84-4E03-A9C2-B131BEA628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3FC1F7-78D0-40B2-9107-76C3F3BC6872}" type="pres">
      <dgm:prSet presAssocID="{F95DC671-DF6E-4259-AA22-2177571B68B3}" presName="composite" presStyleCnt="0"/>
      <dgm:spPr/>
    </dgm:pt>
    <dgm:pt modelId="{1323394C-592E-4C8E-A3DA-32BB1543D614}" type="pres">
      <dgm:prSet presAssocID="{F95DC671-DF6E-4259-AA22-2177571B68B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B526D-5120-4038-AD55-C299C42A05DF}" type="pres">
      <dgm:prSet presAssocID="{F95DC671-DF6E-4259-AA22-2177571B68B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F1E07-E78D-40F6-A498-2E06B73B9E9C}" type="pres">
      <dgm:prSet presAssocID="{FB9742D9-3C5F-4026-BCFB-A29655A94273}" presName="space" presStyleCnt="0"/>
      <dgm:spPr/>
    </dgm:pt>
    <dgm:pt modelId="{53784BE9-ACB5-4073-826F-CFBA8974BE8C}" type="pres">
      <dgm:prSet presAssocID="{73865DAF-0F43-4C5D-A430-1434E54ACB86}" presName="composite" presStyleCnt="0"/>
      <dgm:spPr/>
    </dgm:pt>
    <dgm:pt modelId="{7E50B139-626D-4E62-9030-F69A1A012E52}" type="pres">
      <dgm:prSet presAssocID="{73865DAF-0F43-4C5D-A430-1434E54ACB8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694E7-2DFE-4DA6-892A-EE00E091DD30}" type="pres">
      <dgm:prSet presAssocID="{73865DAF-0F43-4C5D-A430-1434E54ACB8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4D89D-2328-42D6-8A04-04AF6A41B18A}" type="pres">
      <dgm:prSet presAssocID="{BAA7AA2E-714A-4632-96F3-FFC7E9F1F815}" presName="space" presStyleCnt="0"/>
      <dgm:spPr/>
    </dgm:pt>
    <dgm:pt modelId="{24B1DA5D-49C6-49CD-AF8A-32042BD2FC0E}" type="pres">
      <dgm:prSet presAssocID="{E3A4C2A0-0C69-47FE-AA58-B676B2F8062A}" presName="composite" presStyleCnt="0"/>
      <dgm:spPr/>
    </dgm:pt>
    <dgm:pt modelId="{9A1B3252-2672-4F2E-A679-F835231EE66C}" type="pres">
      <dgm:prSet presAssocID="{E3A4C2A0-0C69-47FE-AA58-B676B2F806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ABCDF-7447-41BB-BB5B-B659A6636D89}" type="pres">
      <dgm:prSet presAssocID="{E3A4C2A0-0C69-47FE-AA58-B676B2F806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6596B-B8C1-4E4A-B23C-879438B83C57}" srcId="{F95DC671-DF6E-4259-AA22-2177571B68B3}" destId="{6A04A29C-958A-413C-A658-0ED461117ACE}" srcOrd="0" destOrd="0" parTransId="{7A8534DA-2FD3-44BA-9839-86B1D4122464}" sibTransId="{9DE522D0-DB0A-41EF-B7BD-4C4E408B3EA9}"/>
    <dgm:cxn modelId="{B05E2AB6-C7A7-4F52-A6D1-7F927B9B7966}" srcId="{F95DC671-DF6E-4259-AA22-2177571B68B3}" destId="{0137AF74-99C5-46D1-A033-B4AD7FF5EBA2}" srcOrd="1" destOrd="0" parTransId="{6EFFC987-A789-4487-AF51-7E9AC7EC093B}" sibTransId="{D61D6C75-179E-4D5A-8AEE-E57AF2B426E4}"/>
    <dgm:cxn modelId="{07C153C1-5181-4FAE-99CB-56FAD0AD5F95}" type="presOf" srcId="{20B76442-D440-4942-A61D-E825CD8C9437}" destId="{EA2ABCDF-7447-41BB-BB5B-B659A6636D89}" srcOrd="0" destOrd="1" presId="urn:microsoft.com/office/officeart/2005/8/layout/hList1"/>
    <dgm:cxn modelId="{0CBE3394-D5D9-48AA-AA77-36DD287BD728}" srcId="{F95DC671-DF6E-4259-AA22-2177571B68B3}" destId="{2B481DE9-2B44-4868-9678-4F1D3EDAC4A8}" srcOrd="2" destOrd="0" parTransId="{FF18A3CC-83D7-4217-AF53-4E6006B25A09}" sibTransId="{3A0846FA-5A61-44FB-9011-6B8836C8C6E5}"/>
    <dgm:cxn modelId="{35D63D42-4AF9-407D-A556-41EBFD2A5791}" type="presOf" srcId="{0137AF74-99C5-46D1-A033-B4AD7FF5EBA2}" destId="{E40B526D-5120-4038-AD55-C299C42A05DF}" srcOrd="0" destOrd="1" presId="urn:microsoft.com/office/officeart/2005/8/layout/hList1"/>
    <dgm:cxn modelId="{0B72F614-EB04-49C6-BE0D-643DDD2D1F99}" srcId="{F017DE59-7B84-4E03-A9C2-B131BEA628E9}" destId="{E3A4C2A0-0C69-47FE-AA58-B676B2F8062A}" srcOrd="2" destOrd="0" parTransId="{D2E67337-7038-4893-8398-209BBAB08C1D}" sibTransId="{4210F4AE-E94D-43F1-ABFC-4AF206734336}"/>
    <dgm:cxn modelId="{70BB7285-2BA3-4AE7-943E-2187999B9CD3}" type="presOf" srcId="{15B984EE-B978-42D2-ADB1-D1DF674A2C53}" destId="{EA2ABCDF-7447-41BB-BB5B-B659A6636D89}" srcOrd="0" destOrd="3" presId="urn:microsoft.com/office/officeart/2005/8/layout/hList1"/>
    <dgm:cxn modelId="{77FAA105-C508-453E-897D-A097CC72D31D}" type="presOf" srcId="{264029F4-4024-4E24-9BF0-59CEECA944D6}" destId="{E40B526D-5120-4038-AD55-C299C42A05DF}" srcOrd="0" destOrd="3" presId="urn:microsoft.com/office/officeart/2005/8/layout/hList1"/>
    <dgm:cxn modelId="{1DA52D40-4E55-40F6-A335-50D1AB3100DE}" type="presOf" srcId="{2B481DE9-2B44-4868-9678-4F1D3EDAC4A8}" destId="{E40B526D-5120-4038-AD55-C299C42A05DF}" srcOrd="0" destOrd="2" presId="urn:microsoft.com/office/officeart/2005/8/layout/hList1"/>
    <dgm:cxn modelId="{1192060E-B85C-4EAE-8105-9F706FA32165}" srcId="{E3A4C2A0-0C69-47FE-AA58-B676B2F8062A}" destId="{20B76442-D440-4942-A61D-E825CD8C9437}" srcOrd="1" destOrd="0" parTransId="{6D14EE85-9729-411E-8E1B-6FA5D1230DB0}" sibTransId="{14EA16F7-6F5C-4261-97BE-89746CF251D5}"/>
    <dgm:cxn modelId="{CFD757FE-1B00-479B-B29C-7A350519C7D0}" type="presOf" srcId="{6A04A29C-958A-413C-A658-0ED461117ACE}" destId="{E40B526D-5120-4038-AD55-C299C42A05DF}" srcOrd="0" destOrd="0" presId="urn:microsoft.com/office/officeart/2005/8/layout/hList1"/>
    <dgm:cxn modelId="{69F28583-D4F4-4ECF-947F-3D80B741AE29}" srcId="{73865DAF-0F43-4C5D-A430-1434E54ACB86}" destId="{A314F196-18E5-44D9-9ACA-9450CC03E1DB}" srcOrd="0" destOrd="0" parTransId="{F3CA3E4C-2BF5-47A1-9619-FF12D1952449}" sibTransId="{B376E4D7-4A13-4CEF-8922-7C13F09CCE8F}"/>
    <dgm:cxn modelId="{785B7083-406E-4598-AEA0-698FBFF39CDC}" type="presOf" srcId="{E3A4C2A0-0C69-47FE-AA58-B676B2F8062A}" destId="{9A1B3252-2672-4F2E-A679-F835231EE66C}" srcOrd="0" destOrd="0" presId="urn:microsoft.com/office/officeart/2005/8/layout/hList1"/>
    <dgm:cxn modelId="{CE24F117-5BF9-44E2-9B51-875D22B9AD3C}" type="presOf" srcId="{F95DC671-DF6E-4259-AA22-2177571B68B3}" destId="{1323394C-592E-4C8E-A3DA-32BB1543D614}" srcOrd="0" destOrd="0" presId="urn:microsoft.com/office/officeart/2005/8/layout/hList1"/>
    <dgm:cxn modelId="{F401DBD8-5F70-48DD-9765-CD5D478BC20A}" type="presOf" srcId="{A314F196-18E5-44D9-9ACA-9450CC03E1DB}" destId="{E90694E7-2DFE-4DA6-892A-EE00E091DD30}" srcOrd="0" destOrd="0" presId="urn:microsoft.com/office/officeart/2005/8/layout/hList1"/>
    <dgm:cxn modelId="{B45A9116-CC95-43D4-BD5F-5DB908A670CE}" type="presOf" srcId="{4C9AAC80-8386-42CE-A5B8-764B6AA201FE}" destId="{E90694E7-2DFE-4DA6-892A-EE00E091DD30}" srcOrd="0" destOrd="1" presId="urn:microsoft.com/office/officeart/2005/8/layout/hList1"/>
    <dgm:cxn modelId="{4FFB87F5-D90C-4A45-945F-1D00D70EE1B4}" srcId="{73865DAF-0F43-4C5D-A430-1434E54ACB86}" destId="{C05C09BB-9477-4A48-B209-F835D0DE7A09}" srcOrd="2" destOrd="0" parTransId="{3DFCC432-23B7-49B4-A31A-12D25B791A29}" sibTransId="{6E9F8934-5AE3-4881-B7B7-D9863B1C6DFE}"/>
    <dgm:cxn modelId="{D4DB41EF-9932-44CF-89C3-71FA23657AA0}" type="presOf" srcId="{31E213C8-8E49-48A4-B719-A7E34E6C8968}" destId="{E90694E7-2DFE-4DA6-892A-EE00E091DD30}" srcOrd="0" destOrd="3" presId="urn:microsoft.com/office/officeart/2005/8/layout/hList1"/>
    <dgm:cxn modelId="{9FB57AE0-C905-4286-996E-8305B4C82B22}" srcId="{E3A4C2A0-0C69-47FE-AA58-B676B2F8062A}" destId="{C6FA6780-2C3B-4700-AB09-17992DBFBCB9}" srcOrd="0" destOrd="0" parTransId="{576C90B2-1B6C-4433-9DDF-908FDD0770AA}" sibTransId="{E1167522-8C5E-43A0-8E4D-6064A6987594}"/>
    <dgm:cxn modelId="{A653A4A7-4915-424A-B467-B9F1CEFE0626}" srcId="{F017DE59-7B84-4E03-A9C2-B131BEA628E9}" destId="{73865DAF-0F43-4C5D-A430-1434E54ACB86}" srcOrd="1" destOrd="0" parTransId="{2E4B6C71-ABFA-472C-8810-198A0811D39E}" sibTransId="{BAA7AA2E-714A-4632-96F3-FFC7E9F1F815}"/>
    <dgm:cxn modelId="{4F540983-9C03-4BAC-9191-9F28882EC49B}" srcId="{E3A4C2A0-0C69-47FE-AA58-B676B2F8062A}" destId="{15B984EE-B978-42D2-ADB1-D1DF674A2C53}" srcOrd="3" destOrd="0" parTransId="{716DEC83-21B2-44FC-9340-52500C9121EB}" sibTransId="{AD61E2C9-4829-469C-95A2-2E5E840627A3}"/>
    <dgm:cxn modelId="{72CB829D-7DCB-44E3-845E-978825D07C57}" type="presOf" srcId="{F017DE59-7B84-4E03-A9C2-B131BEA628E9}" destId="{2C17E642-A6C4-4136-A3D4-91F3954387D5}" srcOrd="0" destOrd="0" presId="urn:microsoft.com/office/officeart/2005/8/layout/hList1"/>
    <dgm:cxn modelId="{48A83C5F-1D57-45AC-AC7C-7020CE307A89}" srcId="{F95DC671-DF6E-4259-AA22-2177571B68B3}" destId="{264029F4-4024-4E24-9BF0-59CEECA944D6}" srcOrd="3" destOrd="0" parTransId="{4FDBBE1B-1821-4C1C-B7DE-1D686FAD40A3}" sibTransId="{7CB6408C-6A0F-4A48-83DD-4EEBB3DBB829}"/>
    <dgm:cxn modelId="{75E5B33D-73D8-47CD-8275-3B389DAEED3E}" srcId="{E3A4C2A0-0C69-47FE-AA58-B676B2F8062A}" destId="{74D1D27A-22B5-494F-81B6-41CEA743058B}" srcOrd="2" destOrd="0" parTransId="{C9735539-FF41-4CC7-8523-75EFC4E72941}" sibTransId="{681FD6E4-29CA-4F23-AB18-EB5D5B237CEA}"/>
    <dgm:cxn modelId="{9F13E996-A78F-4660-B939-FEB7258B334C}" srcId="{F017DE59-7B84-4E03-A9C2-B131BEA628E9}" destId="{F95DC671-DF6E-4259-AA22-2177571B68B3}" srcOrd="0" destOrd="0" parTransId="{EE607E51-5101-4DB5-85EE-2A2A67971B18}" sibTransId="{FB9742D9-3C5F-4026-BCFB-A29655A94273}"/>
    <dgm:cxn modelId="{FAE0ECA4-CAD9-4E39-B2DA-A243EE5A08B8}" srcId="{73865DAF-0F43-4C5D-A430-1434E54ACB86}" destId="{4C9AAC80-8386-42CE-A5B8-764B6AA201FE}" srcOrd="1" destOrd="0" parTransId="{CC77E95D-DC2A-4EB1-9A38-F9D13E6A8599}" sibTransId="{2FF86F42-5D35-4397-80AD-E738A89E9AA7}"/>
    <dgm:cxn modelId="{9C2ADD5F-DCEA-41F8-84B9-D0A4E5A63291}" srcId="{73865DAF-0F43-4C5D-A430-1434E54ACB86}" destId="{31E213C8-8E49-48A4-B719-A7E34E6C8968}" srcOrd="3" destOrd="0" parTransId="{2777AD5D-2760-4D2F-916D-A574EA8F9FB8}" sibTransId="{7B9C3103-867F-49F5-8139-6C8E72364CA3}"/>
    <dgm:cxn modelId="{28B65CEE-B5A9-4428-BFD8-E88205AFDFB0}" type="presOf" srcId="{74D1D27A-22B5-494F-81B6-41CEA743058B}" destId="{EA2ABCDF-7447-41BB-BB5B-B659A6636D89}" srcOrd="0" destOrd="2" presId="urn:microsoft.com/office/officeart/2005/8/layout/hList1"/>
    <dgm:cxn modelId="{0600704F-75E8-48B1-96C9-929B27DF0F45}" type="presOf" srcId="{C6FA6780-2C3B-4700-AB09-17992DBFBCB9}" destId="{EA2ABCDF-7447-41BB-BB5B-B659A6636D89}" srcOrd="0" destOrd="0" presId="urn:microsoft.com/office/officeart/2005/8/layout/hList1"/>
    <dgm:cxn modelId="{7E102757-F382-418C-B362-B738352B1AC1}" type="presOf" srcId="{73865DAF-0F43-4C5D-A430-1434E54ACB86}" destId="{7E50B139-626D-4E62-9030-F69A1A012E52}" srcOrd="0" destOrd="0" presId="urn:microsoft.com/office/officeart/2005/8/layout/hList1"/>
    <dgm:cxn modelId="{9C046F64-2994-4B73-BBF6-796FFB43E198}" type="presOf" srcId="{C05C09BB-9477-4A48-B209-F835D0DE7A09}" destId="{E90694E7-2DFE-4DA6-892A-EE00E091DD30}" srcOrd="0" destOrd="2" presId="urn:microsoft.com/office/officeart/2005/8/layout/hList1"/>
    <dgm:cxn modelId="{2635352F-C1DC-423F-8CCB-54C5BA67F616}" type="presParOf" srcId="{2C17E642-A6C4-4136-A3D4-91F3954387D5}" destId="{4F3FC1F7-78D0-40B2-9107-76C3F3BC6872}" srcOrd="0" destOrd="0" presId="urn:microsoft.com/office/officeart/2005/8/layout/hList1"/>
    <dgm:cxn modelId="{9CBA7C2D-770D-4D72-A244-32DDF81BFED5}" type="presParOf" srcId="{4F3FC1F7-78D0-40B2-9107-76C3F3BC6872}" destId="{1323394C-592E-4C8E-A3DA-32BB1543D614}" srcOrd="0" destOrd="0" presId="urn:microsoft.com/office/officeart/2005/8/layout/hList1"/>
    <dgm:cxn modelId="{1F5B1D7D-A211-44B3-88FD-94F4A8413900}" type="presParOf" srcId="{4F3FC1F7-78D0-40B2-9107-76C3F3BC6872}" destId="{E40B526D-5120-4038-AD55-C299C42A05DF}" srcOrd="1" destOrd="0" presId="urn:microsoft.com/office/officeart/2005/8/layout/hList1"/>
    <dgm:cxn modelId="{982C5D56-A645-42E7-BC7E-931A79EC8CC5}" type="presParOf" srcId="{2C17E642-A6C4-4136-A3D4-91F3954387D5}" destId="{062F1E07-E78D-40F6-A498-2E06B73B9E9C}" srcOrd="1" destOrd="0" presId="urn:microsoft.com/office/officeart/2005/8/layout/hList1"/>
    <dgm:cxn modelId="{38D18713-FAFF-4061-B508-1CE6E66540C1}" type="presParOf" srcId="{2C17E642-A6C4-4136-A3D4-91F3954387D5}" destId="{53784BE9-ACB5-4073-826F-CFBA8974BE8C}" srcOrd="2" destOrd="0" presId="urn:microsoft.com/office/officeart/2005/8/layout/hList1"/>
    <dgm:cxn modelId="{CA010FE7-0F6C-4F00-B026-F84E66BBC01D}" type="presParOf" srcId="{53784BE9-ACB5-4073-826F-CFBA8974BE8C}" destId="{7E50B139-626D-4E62-9030-F69A1A012E52}" srcOrd="0" destOrd="0" presId="urn:microsoft.com/office/officeart/2005/8/layout/hList1"/>
    <dgm:cxn modelId="{BF77B46F-6FD8-4A10-A7FE-D903A3777CCA}" type="presParOf" srcId="{53784BE9-ACB5-4073-826F-CFBA8974BE8C}" destId="{E90694E7-2DFE-4DA6-892A-EE00E091DD30}" srcOrd="1" destOrd="0" presId="urn:microsoft.com/office/officeart/2005/8/layout/hList1"/>
    <dgm:cxn modelId="{996AFD44-EB28-406A-B75B-09119164E615}" type="presParOf" srcId="{2C17E642-A6C4-4136-A3D4-91F3954387D5}" destId="{C7C4D89D-2328-42D6-8A04-04AF6A41B18A}" srcOrd="3" destOrd="0" presId="urn:microsoft.com/office/officeart/2005/8/layout/hList1"/>
    <dgm:cxn modelId="{A78A5426-9C3B-426E-B261-C51999FFEBD7}" type="presParOf" srcId="{2C17E642-A6C4-4136-A3D4-91F3954387D5}" destId="{24B1DA5D-49C6-49CD-AF8A-32042BD2FC0E}" srcOrd="4" destOrd="0" presId="urn:microsoft.com/office/officeart/2005/8/layout/hList1"/>
    <dgm:cxn modelId="{F69C4920-22EB-4490-838E-C1ADC73D405B}" type="presParOf" srcId="{24B1DA5D-49C6-49CD-AF8A-32042BD2FC0E}" destId="{9A1B3252-2672-4F2E-A679-F835231EE66C}" srcOrd="0" destOrd="0" presId="urn:microsoft.com/office/officeart/2005/8/layout/hList1"/>
    <dgm:cxn modelId="{448EF519-8AF3-4902-BD80-563AEE084936}" type="presParOf" srcId="{24B1DA5D-49C6-49CD-AF8A-32042BD2FC0E}" destId="{EA2ABCDF-7447-41BB-BB5B-B659A6636D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D1FDB-03D7-40B9-A351-F16C742763F4}">
      <dsp:nvSpPr>
        <dsp:cNvPr id="0" name=""/>
        <dsp:cNvSpPr/>
      </dsp:nvSpPr>
      <dsp:spPr>
        <a:xfrm>
          <a:off x="0" y="0"/>
          <a:ext cx="3720571" cy="499913"/>
        </a:xfrm>
        <a:prstGeom prst="rect">
          <a:avLst/>
        </a:prstGeom>
        <a:solidFill>
          <a:srgbClr val="555759"/>
        </a:solidFill>
        <a:ln>
          <a:solidFill>
            <a:srgbClr val="555759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+mn-cs"/>
            </a:rPr>
            <a:t>Traditional Fee-for-Service</a:t>
          </a:r>
          <a:endParaRPr lang="en-US" sz="2400" kern="1200" dirty="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0"/>
        <a:ext cx="3720571" cy="499913"/>
      </dsp:txXfrm>
    </dsp:sp>
    <dsp:sp modelId="{0EA2DB85-AD0F-4E25-A1C7-EA0C73FEB20E}">
      <dsp:nvSpPr>
        <dsp:cNvPr id="0" name=""/>
        <dsp:cNvSpPr/>
      </dsp:nvSpPr>
      <dsp:spPr>
        <a:xfrm>
          <a:off x="0" y="499913"/>
          <a:ext cx="1238979" cy="1049818"/>
        </a:xfrm>
        <a:prstGeom prst="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Free choice of Medicaid providers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499913"/>
        <a:ext cx="1238979" cy="1049818"/>
      </dsp:txXfrm>
    </dsp:sp>
    <dsp:sp modelId="{932F7A87-80BB-4476-B70D-DF617E106555}">
      <dsp:nvSpPr>
        <dsp:cNvPr id="0" name=""/>
        <dsp:cNvSpPr/>
      </dsp:nvSpPr>
      <dsp:spPr>
        <a:xfrm>
          <a:off x="1240795" y="499913"/>
          <a:ext cx="1238979" cy="1049818"/>
        </a:xfrm>
        <a:prstGeom prst="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Limited care coordination for select populations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1240795" y="499913"/>
        <a:ext cx="1238979" cy="1049818"/>
      </dsp:txXfrm>
    </dsp:sp>
    <dsp:sp modelId="{C6EAF01E-568A-4B57-A6F1-BD479468386B}">
      <dsp:nvSpPr>
        <dsp:cNvPr id="0" name=""/>
        <dsp:cNvSpPr/>
      </dsp:nvSpPr>
      <dsp:spPr>
        <a:xfrm>
          <a:off x="2479775" y="499913"/>
          <a:ext cx="1238979" cy="1049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Potentially more unnecessary service utilization 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2479775" y="499913"/>
        <a:ext cx="1238979" cy="1049818"/>
      </dsp:txXfrm>
    </dsp:sp>
    <dsp:sp modelId="{4B69819E-3C1C-4C67-8CFF-D5AD3817C484}">
      <dsp:nvSpPr>
        <dsp:cNvPr id="0" name=""/>
        <dsp:cNvSpPr/>
      </dsp:nvSpPr>
      <dsp:spPr>
        <a:xfrm>
          <a:off x="0" y="1549731"/>
          <a:ext cx="3720571" cy="116646"/>
        </a:xfrm>
        <a:prstGeom prst="rect">
          <a:avLst/>
        </a:prstGeom>
        <a:solidFill>
          <a:srgbClr val="55575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D1FDB-03D7-40B9-A351-F16C742763F4}">
      <dsp:nvSpPr>
        <dsp:cNvPr id="0" name=""/>
        <dsp:cNvSpPr/>
      </dsp:nvSpPr>
      <dsp:spPr>
        <a:xfrm>
          <a:off x="0" y="0"/>
          <a:ext cx="3720571" cy="499913"/>
        </a:xfrm>
        <a:prstGeom prst="rect">
          <a:avLst/>
        </a:prstGeom>
        <a:solidFill>
          <a:srgbClr val="555759"/>
        </a:solidFill>
        <a:ln>
          <a:solidFill>
            <a:srgbClr val="855E40">
              <a:lumMod val="50000"/>
            </a:srgb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atin typeface="Arial Narrow" pitchFamily="34" charset="0"/>
              <a:ea typeface="+mn-ea"/>
              <a:cs typeface="+mn-cs"/>
            </a:rPr>
            <a:t>Full Risk-Based Managed Care</a:t>
          </a:r>
          <a:endParaRPr lang="en-US" sz="2400" kern="1200" dirty="0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0"/>
        <a:ext cx="3720571" cy="499913"/>
      </dsp:txXfrm>
    </dsp:sp>
    <dsp:sp modelId="{0EA2DB85-AD0F-4E25-A1C7-EA0C73FEB20E}">
      <dsp:nvSpPr>
        <dsp:cNvPr id="0" name=""/>
        <dsp:cNvSpPr/>
      </dsp:nvSpPr>
      <dsp:spPr>
        <a:xfrm>
          <a:off x="1816" y="499913"/>
          <a:ext cx="1238979" cy="1049818"/>
        </a:xfrm>
        <a:prstGeom prst="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Choice generally limited to in-network providers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1816" y="499913"/>
        <a:ext cx="1238979" cy="1049818"/>
      </dsp:txXfrm>
    </dsp:sp>
    <dsp:sp modelId="{932F7A87-80BB-4476-B70D-DF617E106555}">
      <dsp:nvSpPr>
        <dsp:cNvPr id="0" name=""/>
        <dsp:cNvSpPr/>
      </dsp:nvSpPr>
      <dsp:spPr>
        <a:xfrm>
          <a:off x="1240795" y="499913"/>
          <a:ext cx="1238979" cy="1049818"/>
        </a:xfrm>
        <a:prstGeom prst="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Higher level of care coordination for all recipients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1240795" y="499913"/>
        <a:ext cx="1238979" cy="1049818"/>
      </dsp:txXfrm>
    </dsp:sp>
    <dsp:sp modelId="{A7E092B1-B2C5-41D1-8BBC-CD3D28D36B9D}">
      <dsp:nvSpPr>
        <dsp:cNvPr id="0" name=""/>
        <dsp:cNvSpPr/>
      </dsp:nvSpPr>
      <dsp:spPr>
        <a:xfrm>
          <a:off x="2479775" y="499913"/>
          <a:ext cx="1238979" cy="1049818"/>
        </a:xfrm>
        <a:prstGeom prst="rect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55759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rPr>
            <a:t>Potential for reduced inappropriate utilization</a:t>
          </a:r>
          <a:endParaRPr lang="en-US" sz="1500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2479775" y="499913"/>
        <a:ext cx="1238979" cy="1049818"/>
      </dsp:txXfrm>
    </dsp:sp>
    <dsp:sp modelId="{4B69819E-3C1C-4C67-8CFF-D5AD3817C484}">
      <dsp:nvSpPr>
        <dsp:cNvPr id="0" name=""/>
        <dsp:cNvSpPr/>
      </dsp:nvSpPr>
      <dsp:spPr>
        <a:xfrm>
          <a:off x="0" y="1549731"/>
          <a:ext cx="3720571" cy="116646"/>
        </a:xfrm>
        <a:prstGeom prst="rect">
          <a:avLst/>
        </a:prstGeom>
        <a:solidFill>
          <a:srgbClr val="55575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C38C6E-5E29-453C-9B97-7F20A585D54A}">
      <dsp:nvSpPr>
        <dsp:cNvPr id="0" name=""/>
        <dsp:cNvSpPr/>
      </dsp:nvSpPr>
      <dsp:spPr>
        <a:xfrm>
          <a:off x="0" y="437341"/>
          <a:ext cx="8809575" cy="1170959"/>
        </a:xfrm>
        <a:prstGeom prst="notchedRightArrow">
          <a:avLst/>
        </a:prstGeom>
        <a:solidFill>
          <a:srgbClr val="555759">
            <a:alpha val="66667"/>
          </a:srgb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7A286-2DDA-4D15-AAB4-CC422EC2AAE9}">
      <dsp:nvSpPr>
        <dsp:cNvPr id="0" name=""/>
        <dsp:cNvSpPr/>
      </dsp:nvSpPr>
      <dsp:spPr>
        <a:xfrm>
          <a:off x="0" y="0"/>
          <a:ext cx="1131030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Traditional Fee-for-Service</a:t>
          </a:r>
          <a:endParaRPr lang="en-US" sz="1400" b="1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0" y="0"/>
        <a:ext cx="1131030" cy="1170959"/>
      </dsp:txXfrm>
    </dsp:sp>
    <dsp:sp modelId="{A04E2E63-A06D-469F-BCFC-0669EEAF2123}">
      <dsp:nvSpPr>
        <dsp:cNvPr id="0" name=""/>
        <dsp:cNvSpPr/>
      </dsp:nvSpPr>
      <dsp:spPr>
        <a:xfrm>
          <a:off x="422894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855E40">
              <a:lumMod val="5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D54BF-D4DD-418A-95EC-AF77BA996566}">
      <dsp:nvSpPr>
        <dsp:cNvPr id="0" name=""/>
        <dsp:cNvSpPr/>
      </dsp:nvSpPr>
      <dsp:spPr>
        <a:xfrm>
          <a:off x="942822" y="1343804"/>
          <a:ext cx="1360890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Patient Centered Medical Home and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Health Homes</a:t>
          </a:r>
        </a:p>
      </dsp:txBody>
      <dsp:txXfrm>
        <a:off x="942822" y="1343804"/>
        <a:ext cx="1360890" cy="1170959"/>
      </dsp:txXfrm>
    </dsp:sp>
    <dsp:sp modelId="{EB54C5BB-3BAF-41DB-89CF-6A0E998ECD6F}">
      <dsp:nvSpPr>
        <dsp:cNvPr id="0" name=""/>
        <dsp:cNvSpPr/>
      </dsp:nvSpPr>
      <dsp:spPr>
        <a:xfrm>
          <a:off x="1493433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BF804-8524-4AB0-8EA6-0E1C35DE14DC}">
      <dsp:nvSpPr>
        <dsp:cNvPr id="0" name=""/>
        <dsp:cNvSpPr/>
      </dsp:nvSpPr>
      <dsp:spPr>
        <a:xfrm>
          <a:off x="2312900" y="0"/>
          <a:ext cx="1323107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Administrative Services Organizations</a:t>
          </a:r>
        </a:p>
      </dsp:txBody>
      <dsp:txXfrm>
        <a:off x="2312900" y="0"/>
        <a:ext cx="1323107" cy="1170959"/>
      </dsp:txXfrm>
    </dsp:sp>
    <dsp:sp modelId="{FC4E2BEB-9543-4D9D-BD01-8C180898D277}">
      <dsp:nvSpPr>
        <dsp:cNvPr id="0" name=""/>
        <dsp:cNvSpPr/>
      </dsp:nvSpPr>
      <dsp:spPr>
        <a:xfrm>
          <a:off x="2893036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6B19A-7367-4828-9C70-78C45EE5B2A3}">
      <dsp:nvSpPr>
        <dsp:cNvPr id="0" name=""/>
        <dsp:cNvSpPr/>
      </dsp:nvSpPr>
      <dsp:spPr>
        <a:xfrm>
          <a:off x="3932399" y="1343804"/>
          <a:ext cx="1187694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Accountable Care Organizations</a:t>
          </a:r>
        </a:p>
      </dsp:txBody>
      <dsp:txXfrm>
        <a:off x="3932399" y="1343804"/>
        <a:ext cx="1187694" cy="1170959"/>
      </dsp:txXfrm>
    </dsp:sp>
    <dsp:sp modelId="{02144F5D-C3DC-41A0-B97F-7F7416515438}">
      <dsp:nvSpPr>
        <dsp:cNvPr id="0" name=""/>
        <dsp:cNvSpPr/>
      </dsp:nvSpPr>
      <dsp:spPr>
        <a:xfrm>
          <a:off x="4358882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CB859-E1FC-4945-9D2C-291BCDE2EBDA}">
      <dsp:nvSpPr>
        <dsp:cNvPr id="0" name=""/>
        <dsp:cNvSpPr/>
      </dsp:nvSpPr>
      <dsp:spPr>
        <a:xfrm>
          <a:off x="5284375" y="0"/>
          <a:ext cx="1395665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Capitated Managed Care Organizations</a:t>
          </a:r>
        </a:p>
      </dsp:txBody>
      <dsp:txXfrm>
        <a:off x="5284375" y="0"/>
        <a:ext cx="1395665" cy="1170959"/>
      </dsp:txXfrm>
    </dsp:sp>
    <dsp:sp modelId="{D5C6A205-1667-4129-93A0-013590F40E73}">
      <dsp:nvSpPr>
        <dsp:cNvPr id="0" name=""/>
        <dsp:cNvSpPr/>
      </dsp:nvSpPr>
      <dsp:spPr>
        <a:xfrm>
          <a:off x="5847025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2F85E-8FFE-49C5-8B87-48D1271496E5}">
      <dsp:nvSpPr>
        <dsp:cNvPr id="0" name=""/>
        <dsp:cNvSpPr/>
      </dsp:nvSpPr>
      <dsp:spPr>
        <a:xfrm>
          <a:off x="6745412" y="1343804"/>
          <a:ext cx="1386506" cy="1170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rPr>
            <a:t>Full Risk-based Managed Care</a:t>
          </a:r>
          <a:endParaRPr lang="en-US" sz="1400" b="1" kern="1200" dirty="0">
            <a:solidFill>
              <a:schemeClr val="tx1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6745412" y="1343804"/>
        <a:ext cx="1386506" cy="1170959"/>
      </dsp:txXfrm>
    </dsp:sp>
    <dsp:sp modelId="{D154B582-81BD-4EE7-AB72-01FD016EB754}">
      <dsp:nvSpPr>
        <dsp:cNvPr id="0" name=""/>
        <dsp:cNvSpPr/>
      </dsp:nvSpPr>
      <dsp:spPr>
        <a:xfrm>
          <a:off x="7262885" y="885851"/>
          <a:ext cx="292739" cy="29273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23394C-592E-4C8E-A3DA-32BB1543D614}">
      <dsp:nvSpPr>
        <dsp:cNvPr id="0" name=""/>
        <dsp:cNvSpPr/>
      </dsp:nvSpPr>
      <dsp:spPr>
        <a:xfrm>
          <a:off x="2470" y="541458"/>
          <a:ext cx="2408352" cy="96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Recipients </a:t>
          </a:r>
          <a:endParaRPr lang="en-US" sz="2200" kern="1200" dirty="0"/>
        </a:p>
      </dsp:txBody>
      <dsp:txXfrm>
        <a:off x="2470" y="541458"/>
        <a:ext cx="2408352" cy="963340"/>
      </dsp:txXfrm>
    </dsp:sp>
    <dsp:sp modelId="{E40B526D-5120-4038-AD55-C299C42A05DF}">
      <dsp:nvSpPr>
        <dsp:cNvPr id="0" name=""/>
        <dsp:cNvSpPr/>
      </dsp:nvSpPr>
      <dsp:spPr>
        <a:xfrm>
          <a:off x="2470" y="1504799"/>
          <a:ext cx="240835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Ensure appropriate use of all healthcare services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Enhance access to care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 healthcare outcomes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 integrated service delivery and person-centered planning   </a:t>
          </a:r>
        </a:p>
      </dsp:txBody>
      <dsp:txXfrm>
        <a:off x="2470" y="1504799"/>
        <a:ext cx="2408352" cy="2854800"/>
      </dsp:txXfrm>
    </dsp:sp>
    <dsp:sp modelId="{7E50B139-626D-4E62-9030-F69A1A012E52}">
      <dsp:nvSpPr>
        <dsp:cNvPr id="0" name=""/>
        <dsp:cNvSpPr/>
      </dsp:nvSpPr>
      <dsp:spPr>
        <a:xfrm>
          <a:off x="2747991" y="541458"/>
          <a:ext cx="2408352" cy="96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Providers</a:t>
          </a:r>
          <a:endParaRPr lang="en-US" sz="2200" kern="1200" dirty="0"/>
        </a:p>
      </dsp:txBody>
      <dsp:txXfrm>
        <a:off x="2747991" y="541458"/>
        <a:ext cx="2408352" cy="963340"/>
      </dsp:txXfrm>
    </dsp:sp>
    <dsp:sp modelId="{E90694E7-2DFE-4DA6-892A-EE00E091DD30}">
      <dsp:nvSpPr>
        <dsp:cNvPr id="0" name=""/>
        <dsp:cNvSpPr/>
      </dsp:nvSpPr>
      <dsp:spPr>
        <a:xfrm>
          <a:off x="2747991" y="1504799"/>
          <a:ext cx="240835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 the number of providers in shortage areas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Maintain access to, and viability of, safety net providers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Streamline responsibilities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 use of evidence-based practices</a:t>
          </a:r>
        </a:p>
      </dsp:txBody>
      <dsp:txXfrm>
        <a:off x="2747991" y="1504799"/>
        <a:ext cx="2408352" cy="2854800"/>
      </dsp:txXfrm>
    </dsp:sp>
    <dsp:sp modelId="{9A1B3252-2672-4F2E-A679-F835231EE66C}">
      <dsp:nvSpPr>
        <dsp:cNvPr id="0" name=""/>
        <dsp:cNvSpPr/>
      </dsp:nvSpPr>
      <dsp:spPr>
        <a:xfrm>
          <a:off x="5493513" y="541458"/>
          <a:ext cx="2408352" cy="96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State</a:t>
          </a:r>
          <a:endParaRPr lang="en-US" sz="2200" kern="1200" dirty="0"/>
        </a:p>
      </dsp:txBody>
      <dsp:txXfrm>
        <a:off x="5493513" y="541458"/>
        <a:ext cx="2408352" cy="963340"/>
      </dsp:txXfrm>
    </dsp:sp>
    <dsp:sp modelId="{EA2ABCDF-7447-41BB-BB5B-B659A6636D89}">
      <dsp:nvSpPr>
        <dsp:cNvPr id="0" name=""/>
        <dsp:cNvSpPr/>
      </dsp:nvSpPr>
      <dsp:spPr>
        <a:xfrm>
          <a:off x="5493513" y="1504799"/>
          <a:ext cx="240835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 quality measure monitoring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Maintain or replace funding streams and generate savings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 operational feasibility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Pay based on value</a:t>
          </a:r>
        </a:p>
      </dsp:txBody>
      <dsp:txXfrm>
        <a:off x="5493513" y="1504799"/>
        <a:ext cx="2408352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D8FF4C-157E-40C0-A7DC-8E679242C51A}" type="datetimeFigureOut">
              <a:rPr lang="en-US" smtClean="0"/>
              <a:pPr/>
              <a:t>9/9/2016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20537A-D358-46F3-BD5E-8BC97614EB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956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AB5FE-4BDD-4773-85F5-CE71D147E7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7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ee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560" y="1"/>
            <a:ext cx="685330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076244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reeform 3"/>
          <p:cNvSpPr/>
          <p:nvPr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Freeform 5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53791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7" y="3692"/>
            <a:ext cx="9151264" cy="685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 8"/>
          <p:cNvSpPr/>
          <p:nvPr userDrawn="1"/>
        </p:nvSpPr>
        <p:spPr>
          <a:xfrm>
            <a:off x="-8952" y="-3148"/>
            <a:ext cx="8948339" cy="6867762"/>
          </a:xfrm>
          <a:custGeom>
            <a:avLst/>
            <a:gdLst>
              <a:gd name="connsiteX0" fmla="*/ 1643975 w 8501975"/>
              <a:gd name="connsiteY0" fmla="*/ 0 h 5175115"/>
              <a:gd name="connsiteX1" fmla="*/ 8501975 w 8501975"/>
              <a:gd name="connsiteY1" fmla="*/ 19455 h 5175115"/>
              <a:gd name="connsiteX2" fmla="*/ 4289898 w 8501975"/>
              <a:gd name="connsiteY2" fmla="*/ 5175115 h 5175115"/>
              <a:gd name="connsiteX3" fmla="*/ 0 w 8501975"/>
              <a:gd name="connsiteY3" fmla="*/ 5175115 h 5175115"/>
              <a:gd name="connsiteX4" fmla="*/ 0 w 8501975"/>
              <a:gd name="connsiteY4" fmla="*/ 4027251 h 5175115"/>
              <a:gd name="connsiteX5" fmla="*/ 1643975 w 8501975"/>
              <a:gd name="connsiteY5" fmla="*/ 0 h 5175115"/>
              <a:gd name="connsiteX0" fmla="*/ 1649126 w 8507126"/>
              <a:gd name="connsiteY0" fmla="*/ 0 h 5175115"/>
              <a:gd name="connsiteX1" fmla="*/ 8507126 w 8507126"/>
              <a:gd name="connsiteY1" fmla="*/ 19455 h 5175115"/>
              <a:gd name="connsiteX2" fmla="*/ 4295049 w 8507126"/>
              <a:gd name="connsiteY2" fmla="*/ 5175115 h 5175115"/>
              <a:gd name="connsiteX3" fmla="*/ 5151 w 8507126"/>
              <a:gd name="connsiteY3" fmla="*/ 5175115 h 5175115"/>
              <a:gd name="connsiteX4" fmla="*/ 0 w 8507126"/>
              <a:gd name="connsiteY4" fmla="*/ 4037554 h 5175115"/>
              <a:gd name="connsiteX5" fmla="*/ 1649126 w 8507126"/>
              <a:gd name="connsiteY5" fmla="*/ 0 h 5175115"/>
              <a:gd name="connsiteX0" fmla="*/ 1649127 w 8507127"/>
              <a:gd name="connsiteY0" fmla="*/ 0 h 5175115"/>
              <a:gd name="connsiteX1" fmla="*/ 8507127 w 8507127"/>
              <a:gd name="connsiteY1" fmla="*/ 19455 h 5175115"/>
              <a:gd name="connsiteX2" fmla="*/ 4295050 w 8507127"/>
              <a:gd name="connsiteY2" fmla="*/ 5175115 h 5175115"/>
              <a:gd name="connsiteX3" fmla="*/ 0 w 8507127"/>
              <a:gd name="connsiteY3" fmla="*/ 5175115 h 5175115"/>
              <a:gd name="connsiteX4" fmla="*/ 1 w 8507127"/>
              <a:gd name="connsiteY4" fmla="*/ 4037554 h 5175115"/>
              <a:gd name="connsiteX5" fmla="*/ 1649127 w 8507127"/>
              <a:gd name="connsiteY5" fmla="*/ 0 h 5175115"/>
              <a:gd name="connsiteX0" fmla="*/ 1690339 w 8507127"/>
              <a:gd name="connsiteY0" fmla="*/ 34637 h 5155660"/>
              <a:gd name="connsiteX1" fmla="*/ 8507127 w 8507127"/>
              <a:gd name="connsiteY1" fmla="*/ 0 h 5155660"/>
              <a:gd name="connsiteX2" fmla="*/ 4295050 w 8507127"/>
              <a:gd name="connsiteY2" fmla="*/ 5155660 h 5155660"/>
              <a:gd name="connsiteX3" fmla="*/ 0 w 8507127"/>
              <a:gd name="connsiteY3" fmla="*/ 5155660 h 5155660"/>
              <a:gd name="connsiteX4" fmla="*/ 1 w 8507127"/>
              <a:gd name="connsiteY4" fmla="*/ 4018099 h 5155660"/>
              <a:gd name="connsiteX5" fmla="*/ 1690339 w 8507127"/>
              <a:gd name="connsiteY5" fmla="*/ 34637 h 5155660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 w 8507127"/>
              <a:gd name="connsiteY4" fmla="*/ 4019523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46365 w 8507127"/>
              <a:gd name="connsiteY4" fmla="*/ 4006644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5455 w 8507127"/>
              <a:gd name="connsiteY4" fmla="*/ 3973159 h 5157084"/>
              <a:gd name="connsiteX5" fmla="*/ 1651702 w 8507127"/>
              <a:gd name="connsiteY5" fmla="*/ 0 h 5157084"/>
              <a:gd name="connsiteX0" fmla="*/ 1636247 w 8491672"/>
              <a:gd name="connsiteY0" fmla="*/ 0 h 5157084"/>
              <a:gd name="connsiteX1" fmla="*/ 8491672 w 8491672"/>
              <a:gd name="connsiteY1" fmla="*/ 1424 h 5157084"/>
              <a:gd name="connsiteX2" fmla="*/ 4279595 w 8491672"/>
              <a:gd name="connsiteY2" fmla="*/ 5157084 h 5157084"/>
              <a:gd name="connsiteX3" fmla="*/ 64394 w 8491672"/>
              <a:gd name="connsiteY3" fmla="*/ 5157084 h 5157084"/>
              <a:gd name="connsiteX4" fmla="*/ 0 w 8491672"/>
              <a:gd name="connsiteY4" fmla="*/ 3973159 h 5157084"/>
              <a:gd name="connsiteX5" fmla="*/ 1636247 w 8491672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2576 w 8494248"/>
              <a:gd name="connsiteY4" fmla="*/ 3973159 h 5157084"/>
              <a:gd name="connsiteX5" fmla="*/ 1638823 w 8494248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38637 w 8494248"/>
              <a:gd name="connsiteY4" fmla="*/ 4029826 h 5157084"/>
              <a:gd name="connsiteX5" fmla="*/ 1638823 w 8494248"/>
              <a:gd name="connsiteY5" fmla="*/ 0 h 5157084"/>
              <a:gd name="connsiteX0" fmla="*/ 1641398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41398 w 8496823"/>
              <a:gd name="connsiteY5" fmla="*/ 0 h 5157084"/>
              <a:gd name="connsiteX0" fmla="*/ 1638256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38256 w 8496823"/>
              <a:gd name="connsiteY5" fmla="*/ 0 h 5157084"/>
              <a:gd name="connsiteX0" fmla="*/ 1638256 w 8496823"/>
              <a:gd name="connsiteY0" fmla="*/ 0 h 6846184"/>
              <a:gd name="connsiteX1" fmla="*/ 8496823 w 8496823"/>
              <a:gd name="connsiteY1" fmla="*/ 1424 h 6846184"/>
              <a:gd name="connsiteX2" fmla="*/ 2900446 w 8496823"/>
              <a:gd name="connsiteY2" fmla="*/ 6846184 h 6846184"/>
              <a:gd name="connsiteX3" fmla="*/ 2575 w 8496823"/>
              <a:gd name="connsiteY3" fmla="*/ 5157084 h 6846184"/>
              <a:gd name="connsiteX4" fmla="*/ 0 w 8496823"/>
              <a:gd name="connsiteY4" fmla="*/ 3983462 h 6846184"/>
              <a:gd name="connsiteX5" fmla="*/ 1638256 w 8496823"/>
              <a:gd name="connsiteY5" fmla="*/ 0 h 6846184"/>
              <a:gd name="connsiteX0" fmla="*/ 16483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648381 w 8506948"/>
              <a:gd name="connsiteY5" fmla="*/ 0 h 6858884"/>
              <a:gd name="connsiteX0" fmla="*/ 15975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597581 w 8506948"/>
              <a:gd name="connsiteY5" fmla="*/ 0 h 6858884"/>
              <a:gd name="connsiteX0" fmla="*/ 2083733 w 8993100"/>
              <a:gd name="connsiteY0" fmla="*/ 0 h 6858884"/>
              <a:gd name="connsiteX1" fmla="*/ 8993100 w 8993100"/>
              <a:gd name="connsiteY1" fmla="*/ 1424 h 6858884"/>
              <a:gd name="connsiteX2" fmla="*/ 3396723 w 8993100"/>
              <a:gd name="connsiteY2" fmla="*/ 6846184 h 6858884"/>
              <a:gd name="connsiteX3" fmla="*/ 486152 w 8993100"/>
              <a:gd name="connsiteY3" fmla="*/ 6858884 h 6858884"/>
              <a:gd name="connsiteX4" fmla="*/ 0 w 8993100"/>
              <a:gd name="connsiteY4" fmla="*/ 5136231 h 6858884"/>
              <a:gd name="connsiteX5" fmla="*/ 2083733 w 8993100"/>
              <a:gd name="connsiteY5" fmla="*/ 0 h 6858884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36231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57907"/>
              <a:gd name="connsiteX1" fmla="*/ 8993100 w 8993100"/>
              <a:gd name="connsiteY1" fmla="*/ 1424 h 6857907"/>
              <a:gd name="connsiteX2" fmla="*/ 3388908 w 8993100"/>
              <a:gd name="connsiteY2" fmla="*/ 6857907 h 6857907"/>
              <a:gd name="connsiteX3" fmla="*/ 99290 w 8993100"/>
              <a:gd name="connsiteY3" fmla="*/ 6851069 h 6857907"/>
              <a:gd name="connsiteX4" fmla="*/ 0 w 8993100"/>
              <a:gd name="connsiteY4" fmla="*/ 5124508 h 6857907"/>
              <a:gd name="connsiteX5" fmla="*/ 2083733 w 8993100"/>
              <a:gd name="connsiteY5" fmla="*/ 0 h 6857907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5505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7554"/>
              <a:gd name="connsiteX1" fmla="*/ 8993100 w 8993100"/>
              <a:gd name="connsiteY1" fmla="*/ 6186 h 6867554"/>
              <a:gd name="connsiteX2" fmla="*/ 3388908 w 8993100"/>
              <a:gd name="connsiteY2" fmla="*/ 6862669 h 6867554"/>
              <a:gd name="connsiteX3" fmla="*/ 5505 w 8993100"/>
              <a:gd name="connsiteY3" fmla="*/ 6867554 h 6867554"/>
              <a:gd name="connsiteX4" fmla="*/ 0 w 8993100"/>
              <a:gd name="connsiteY4" fmla="*/ 5129270 h 6867554"/>
              <a:gd name="connsiteX5" fmla="*/ 2083733 w 8993100"/>
              <a:gd name="connsiteY5" fmla="*/ 0 h 6867554"/>
              <a:gd name="connsiteX0" fmla="*/ 2083733 w 8791676"/>
              <a:gd name="connsiteY0" fmla="*/ 0 h 6867554"/>
              <a:gd name="connsiteX1" fmla="*/ 8791676 w 8791676"/>
              <a:gd name="connsiteY1" fmla="*/ 22172 h 6867554"/>
              <a:gd name="connsiteX2" fmla="*/ 3388908 w 8791676"/>
              <a:gd name="connsiteY2" fmla="*/ 6862669 h 6867554"/>
              <a:gd name="connsiteX3" fmla="*/ 5505 w 8791676"/>
              <a:gd name="connsiteY3" fmla="*/ 6867554 h 6867554"/>
              <a:gd name="connsiteX4" fmla="*/ 0 w 8791676"/>
              <a:gd name="connsiteY4" fmla="*/ 5129270 h 6867554"/>
              <a:gd name="connsiteX5" fmla="*/ 2083733 w 8791676"/>
              <a:gd name="connsiteY5" fmla="*/ 0 h 6867554"/>
              <a:gd name="connsiteX0" fmla="*/ 2083733 w 8948339"/>
              <a:gd name="connsiteY0" fmla="*/ 208 h 6867762"/>
              <a:gd name="connsiteX1" fmla="*/ 8948339 w 8948339"/>
              <a:gd name="connsiteY1" fmla="*/ 0 h 6867762"/>
              <a:gd name="connsiteX2" fmla="*/ 3388908 w 8948339"/>
              <a:gd name="connsiteY2" fmla="*/ 6862877 h 6867762"/>
              <a:gd name="connsiteX3" fmla="*/ 5505 w 8948339"/>
              <a:gd name="connsiteY3" fmla="*/ 6867762 h 6867762"/>
              <a:gd name="connsiteX4" fmla="*/ 0 w 8948339"/>
              <a:gd name="connsiteY4" fmla="*/ 5129478 h 6867762"/>
              <a:gd name="connsiteX5" fmla="*/ 2083733 w 8948339"/>
              <a:gd name="connsiteY5" fmla="*/ 208 h 68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339" h="6867762">
                <a:moveTo>
                  <a:pt x="2083733" y="208"/>
                </a:moveTo>
                <a:lnTo>
                  <a:pt x="8948339" y="0"/>
                </a:lnTo>
                <a:lnTo>
                  <a:pt x="3388908" y="6862877"/>
                </a:lnTo>
                <a:lnTo>
                  <a:pt x="5505" y="6867762"/>
                </a:lnTo>
                <a:cubicBezTo>
                  <a:pt x="5505" y="6488575"/>
                  <a:pt x="0" y="5508665"/>
                  <a:pt x="0" y="5129478"/>
                </a:cubicBezTo>
                <a:lnTo>
                  <a:pt x="2083733" y="208"/>
                </a:lnTo>
                <a:close/>
              </a:path>
            </a:pathLst>
          </a:custGeom>
          <a:solidFill>
            <a:srgbClr val="555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00053" y="3588760"/>
            <a:ext cx="4953000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1400054" y="3692359"/>
            <a:ext cx="4182599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 smtClean="0"/>
              <a:t>Click to edit SUB TITLE</a:t>
            </a:r>
            <a:endParaRPr lang="en-US" sz="1600" dirty="0"/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00054" y="3059448"/>
            <a:ext cx="4615735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reeform 14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5925" y="6197562"/>
            <a:ext cx="1992358" cy="34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889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ee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560" y="1"/>
            <a:ext cx="685330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076244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reeform 3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83838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 Ba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15590" y="1262358"/>
            <a:ext cx="8717276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0"/>
            <a:ext cx="9144000" cy="1074396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648C1A"/>
              </a:gs>
            </a:gsLst>
            <a:lin ang="108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590" y="1"/>
            <a:ext cx="871727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8"/>
          <p:cNvSpPr txBox="1">
            <a:spLocks/>
          </p:cNvSpPr>
          <p:nvPr userDrawn="1"/>
        </p:nvSpPr>
        <p:spPr>
          <a:xfrm>
            <a:off x="356403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 Consulting,</a:t>
            </a:r>
            <a:r>
              <a:rPr lang="en-US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 Placeholder 18"/>
          <p:cNvSpPr txBox="1">
            <a:spLocks/>
          </p:cNvSpPr>
          <p:nvPr userDrawn="1"/>
        </p:nvSpPr>
        <p:spPr>
          <a:xfrm>
            <a:off x="136515" y="6365442"/>
            <a:ext cx="618228" cy="210020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740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_Color Block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7" y="0"/>
            <a:ext cx="9151264" cy="6858001"/>
          </a:xfrm>
          <a:prstGeom prst="rect">
            <a:avLst/>
          </a:pr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969" y="-18548"/>
            <a:ext cx="8959356" cy="6883161"/>
          </a:xfrm>
          <a:custGeom>
            <a:avLst/>
            <a:gdLst>
              <a:gd name="connsiteX0" fmla="*/ 1643975 w 8501975"/>
              <a:gd name="connsiteY0" fmla="*/ 0 h 5175115"/>
              <a:gd name="connsiteX1" fmla="*/ 8501975 w 8501975"/>
              <a:gd name="connsiteY1" fmla="*/ 19455 h 5175115"/>
              <a:gd name="connsiteX2" fmla="*/ 4289898 w 8501975"/>
              <a:gd name="connsiteY2" fmla="*/ 5175115 h 5175115"/>
              <a:gd name="connsiteX3" fmla="*/ 0 w 8501975"/>
              <a:gd name="connsiteY3" fmla="*/ 5175115 h 5175115"/>
              <a:gd name="connsiteX4" fmla="*/ 0 w 8501975"/>
              <a:gd name="connsiteY4" fmla="*/ 4027251 h 5175115"/>
              <a:gd name="connsiteX5" fmla="*/ 1643975 w 8501975"/>
              <a:gd name="connsiteY5" fmla="*/ 0 h 5175115"/>
              <a:gd name="connsiteX0" fmla="*/ 1649126 w 8507126"/>
              <a:gd name="connsiteY0" fmla="*/ 0 h 5175115"/>
              <a:gd name="connsiteX1" fmla="*/ 8507126 w 8507126"/>
              <a:gd name="connsiteY1" fmla="*/ 19455 h 5175115"/>
              <a:gd name="connsiteX2" fmla="*/ 4295049 w 8507126"/>
              <a:gd name="connsiteY2" fmla="*/ 5175115 h 5175115"/>
              <a:gd name="connsiteX3" fmla="*/ 5151 w 8507126"/>
              <a:gd name="connsiteY3" fmla="*/ 5175115 h 5175115"/>
              <a:gd name="connsiteX4" fmla="*/ 0 w 8507126"/>
              <a:gd name="connsiteY4" fmla="*/ 4037554 h 5175115"/>
              <a:gd name="connsiteX5" fmla="*/ 1649126 w 8507126"/>
              <a:gd name="connsiteY5" fmla="*/ 0 h 5175115"/>
              <a:gd name="connsiteX0" fmla="*/ 1649127 w 8507127"/>
              <a:gd name="connsiteY0" fmla="*/ 0 h 5175115"/>
              <a:gd name="connsiteX1" fmla="*/ 8507127 w 8507127"/>
              <a:gd name="connsiteY1" fmla="*/ 19455 h 5175115"/>
              <a:gd name="connsiteX2" fmla="*/ 4295050 w 8507127"/>
              <a:gd name="connsiteY2" fmla="*/ 5175115 h 5175115"/>
              <a:gd name="connsiteX3" fmla="*/ 0 w 8507127"/>
              <a:gd name="connsiteY3" fmla="*/ 5175115 h 5175115"/>
              <a:gd name="connsiteX4" fmla="*/ 1 w 8507127"/>
              <a:gd name="connsiteY4" fmla="*/ 4037554 h 5175115"/>
              <a:gd name="connsiteX5" fmla="*/ 1649127 w 8507127"/>
              <a:gd name="connsiteY5" fmla="*/ 0 h 5175115"/>
              <a:gd name="connsiteX0" fmla="*/ 1690339 w 8507127"/>
              <a:gd name="connsiteY0" fmla="*/ 34637 h 5155660"/>
              <a:gd name="connsiteX1" fmla="*/ 8507127 w 8507127"/>
              <a:gd name="connsiteY1" fmla="*/ 0 h 5155660"/>
              <a:gd name="connsiteX2" fmla="*/ 4295050 w 8507127"/>
              <a:gd name="connsiteY2" fmla="*/ 5155660 h 5155660"/>
              <a:gd name="connsiteX3" fmla="*/ 0 w 8507127"/>
              <a:gd name="connsiteY3" fmla="*/ 5155660 h 5155660"/>
              <a:gd name="connsiteX4" fmla="*/ 1 w 8507127"/>
              <a:gd name="connsiteY4" fmla="*/ 4018099 h 5155660"/>
              <a:gd name="connsiteX5" fmla="*/ 1690339 w 8507127"/>
              <a:gd name="connsiteY5" fmla="*/ 34637 h 5155660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 w 8507127"/>
              <a:gd name="connsiteY4" fmla="*/ 4019523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46365 w 8507127"/>
              <a:gd name="connsiteY4" fmla="*/ 4006644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5455 w 8507127"/>
              <a:gd name="connsiteY4" fmla="*/ 3973159 h 5157084"/>
              <a:gd name="connsiteX5" fmla="*/ 1651702 w 8507127"/>
              <a:gd name="connsiteY5" fmla="*/ 0 h 5157084"/>
              <a:gd name="connsiteX0" fmla="*/ 1636247 w 8491672"/>
              <a:gd name="connsiteY0" fmla="*/ 0 h 5157084"/>
              <a:gd name="connsiteX1" fmla="*/ 8491672 w 8491672"/>
              <a:gd name="connsiteY1" fmla="*/ 1424 h 5157084"/>
              <a:gd name="connsiteX2" fmla="*/ 4279595 w 8491672"/>
              <a:gd name="connsiteY2" fmla="*/ 5157084 h 5157084"/>
              <a:gd name="connsiteX3" fmla="*/ 64394 w 8491672"/>
              <a:gd name="connsiteY3" fmla="*/ 5157084 h 5157084"/>
              <a:gd name="connsiteX4" fmla="*/ 0 w 8491672"/>
              <a:gd name="connsiteY4" fmla="*/ 3973159 h 5157084"/>
              <a:gd name="connsiteX5" fmla="*/ 1636247 w 8491672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2576 w 8494248"/>
              <a:gd name="connsiteY4" fmla="*/ 3973159 h 5157084"/>
              <a:gd name="connsiteX5" fmla="*/ 1638823 w 8494248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38637 w 8494248"/>
              <a:gd name="connsiteY4" fmla="*/ 4029826 h 5157084"/>
              <a:gd name="connsiteX5" fmla="*/ 1638823 w 8494248"/>
              <a:gd name="connsiteY5" fmla="*/ 0 h 5157084"/>
              <a:gd name="connsiteX0" fmla="*/ 1641398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41398 w 8496823"/>
              <a:gd name="connsiteY5" fmla="*/ 0 h 5157084"/>
              <a:gd name="connsiteX0" fmla="*/ 1638256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38256 w 8496823"/>
              <a:gd name="connsiteY5" fmla="*/ 0 h 5157084"/>
              <a:gd name="connsiteX0" fmla="*/ 1638256 w 8496823"/>
              <a:gd name="connsiteY0" fmla="*/ 0 h 6846184"/>
              <a:gd name="connsiteX1" fmla="*/ 8496823 w 8496823"/>
              <a:gd name="connsiteY1" fmla="*/ 1424 h 6846184"/>
              <a:gd name="connsiteX2" fmla="*/ 2900446 w 8496823"/>
              <a:gd name="connsiteY2" fmla="*/ 6846184 h 6846184"/>
              <a:gd name="connsiteX3" fmla="*/ 2575 w 8496823"/>
              <a:gd name="connsiteY3" fmla="*/ 5157084 h 6846184"/>
              <a:gd name="connsiteX4" fmla="*/ 0 w 8496823"/>
              <a:gd name="connsiteY4" fmla="*/ 3983462 h 6846184"/>
              <a:gd name="connsiteX5" fmla="*/ 1638256 w 8496823"/>
              <a:gd name="connsiteY5" fmla="*/ 0 h 6846184"/>
              <a:gd name="connsiteX0" fmla="*/ 16483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648381 w 8506948"/>
              <a:gd name="connsiteY5" fmla="*/ 0 h 6858884"/>
              <a:gd name="connsiteX0" fmla="*/ 15975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597581 w 8506948"/>
              <a:gd name="connsiteY5" fmla="*/ 0 h 6858884"/>
              <a:gd name="connsiteX0" fmla="*/ 2083733 w 8993100"/>
              <a:gd name="connsiteY0" fmla="*/ 0 h 6858884"/>
              <a:gd name="connsiteX1" fmla="*/ 8993100 w 8993100"/>
              <a:gd name="connsiteY1" fmla="*/ 1424 h 6858884"/>
              <a:gd name="connsiteX2" fmla="*/ 3396723 w 8993100"/>
              <a:gd name="connsiteY2" fmla="*/ 6846184 h 6858884"/>
              <a:gd name="connsiteX3" fmla="*/ 486152 w 8993100"/>
              <a:gd name="connsiteY3" fmla="*/ 6858884 h 6858884"/>
              <a:gd name="connsiteX4" fmla="*/ 0 w 8993100"/>
              <a:gd name="connsiteY4" fmla="*/ 5136231 h 6858884"/>
              <a:gd name="connsiteX5" fmla="*/ 2083733 w 8993100"/>
              <a:gd name="connsiteY5" fmla="*/ 0 h 6858884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36231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57907"/>
              <a:gd name="connsiteX1" fmla="*/ 8993100 w 8993100"/>
              <a:gd name="connsiteY1" fmla="*/ 1424 h 6857907"/>
              <a:gd name="connsiteX2" fmla="*/ 3388908 w 8993100"/>
              <a:gd name="connsiteY2" fmla="*/ 6857907 h 6857907"/>
              <a:gd name="connsiteX3" fmla="*/ 99290 w 8993100"/>
              <a:gd name="connsiteY3" fmla="*/ 6851069 h 6857907"/>
              <a:gd name="connsiteX4" fmla="*/ 0 w 8993100"/>
              <a:gd name="connsiteY4" fmla="*/ 5124508 h 6857907"/>
              <a:gd name="connsiteX5" fmla="*/ 2083733 w 8993100"/>
              <a:gd name="connsiteY5" fmla="*/ 0 h 6857907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5505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7554"/>
              <a:gd name="connsiteX1" fmla="*/ 8993100 w 8993100"/>
              <a:gd name="connsiteY1" fmla="*/ 6186 h 6867554"/>
              <a:gd name="connsiteX2" fmla="*/ 3388908 w 8993100"/>
              <a:gd name="connsiteY2" fmla="*/ 6862669 h 6867554"/>
              <a:gd name="connsiteX3" fmla="*/ 5505 w 8993100"/>
              <a:gd name="connsiteY3" fmla="*/ 6867554 h 6867554"/>
              <a:gd name="connsiteX4" fmla="*/ 0 w 8993100"/>
              <a:gd name="connsiteY4" fmla="*/ 5129270 h 6867554"/>
              <a:gd name="connsiteX5" fmla="*/ 2083733 w 8993100"/>
              <a:gd name="connsiteY5" fmla="*/ 0 h 6867554"/>
              <a:gd name="connsiteX0" fmla="*/ 2083733 w 8791676"/>
              <a:gd name="connsiteY0" fmla="*/ 0 h 6867554"/>
              <a:gd name="connsiteX1" fmla="*/ 8791676 w 8791676"/>
              <a:gd name="connsiteY1" fmla="*/ 22172 h 6867554"/>
              <a:gd name="connsiteX2" fmla="*/ 3388908 w 8791676"/>
              <a:gd name="connsiteY2" fmla="*/ 6862669 h 6867554"/>
              <a:gd name="connsiteX3" fmla="*/ 5505 w 8791676"/>
              <a:gd name="connsiteY3" fmla="*/ 6867554 h 6867554"/>
              <a:gd name="connsiteX4" fmla="*/ 0 w 8791676"/>
              <a:gd name="connsiteY4" fmla="*/ 5129270 h 6867554"/>
              <a:gd name="connsiteX5" fmla="*/ 2083733 w 8791676"/>
              <a:gd name="connsiteY5" fmla="*/ 0 h 6867554"/>
              <a:gd name="connsiteX0" fmla="*/ 2083733 w 8948339"/>
              <a:gd name="connsiteY0" fmla="*/ 208 h 6867762"/>
              <a:gd name="connsiteX1" fmla="*/ 8948339 w 8948339"/>
              <a:gd name="connsiteY1" fmla="*/ 0 h 6867762"/>
              <a:gd name="connsiteX2" fmla="*/ 3388908 w 8948339"/>
              <a:gd name="connsiteY2" fmla="*/ 6862877 h 6867762"/>
              <a:gd name="connsiteX3" fmla="*/ 5505 w 8948339"/>
              <a:gd name="connsiteY3" fmla="*/ 6867762 h 6867762"/>
              <a:gd name="connsiteX4" fmla="*/ 0 w 8948339"/>
              <a:gd name="connsiteY4" fmla="*/ 5129478 h 6867762"/>
              <a:gd name="connsiteX5" fmla="*/ 2083733 w 8948339"/>
              <a:gd name="connsiteY5" fmla="*/ 208 h 6867762"/>
              <a:gd name="connsiteX0" fmla="*/ 2094750 w 8959356"/>
              <a:gd name="connsiteY0" fmla="*/ 15607 h 6883161"/>
              <a:gd name="connsiteX1" fmla="*/ 8959356 w 8959356"/>
              <a:gd name="connsiteY1" fmla="*/ 15399 h 6883161"/>
              <a:gd name="connsiteX2" fmla="*/ 3399925 w 8959356"/>
              <a:gd name="connsiteY2" fmla="*/ 6878276 h 6883161"/>
              <a:gd name="connsiteX3" fmla="*/ 16522 w 8959356"/>
              <a:gd name="connsiteY3" fmla="*/ 6883161 h 6883161"/>
              <a:gd name="connsiteX4" fmla="*/ 0 w 8959356"/>
              <a:gd name="connsiteY4" fmla="*/ 0 h 6883161"/>
              <a:gd name="connsiteX5" fmla="*/ 2094750 w 8959356"/>
              <a:gd name="connsiteY5" fmla="*/ 15607 h 688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9356" h="6883161">
                <a:moveTo>
                  <a:pt x="2094750" y="15607"/>
                </a:moveTo>
                <a:lnTo>
                  <a:pt x="8959356" y="15399"/>
                </a:lnTo>
                <a:lnTo>
                  <a:pt x="3399925" y="6878276"/>
                </a:lnTo>
                <a:lnTo>
                  <a:pt x="16522" y="6883161"/>
                </a:lnTo>
                <a:cubicBezTo>
                  <a:pt x="16522" y="6503974"/>
                  <a:pt x="0" y="379187"/>
                  <a:pt x="0" y="0"/>
                </a:cubicBezTo>
                <a:lnTo>
                  <a:pt x="2094750" y="15607"/>
                </a:lnTo>
                <a:close/>
              </a:path>
            </a:pathLst>
          </a:custGeom>
          <a:solidFill>
            <a:srgbClr val="555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28601" y="3693"/>
            <a:ext cx="4343399" cy="6854308"/>
          </a:xfrm>
          <a:prstGeom prst="rect">
            <a:avLst/>
          </a:prstGeom>
        </p:spPr>
        <p:txBody>
          <a:bodyPr vert="horz" lIns="0" rIns="0" bIns="0" anchor="ctr"/>
          <a:lstStyle>
            <a:lvl1pPr marL="0" indent="0">
              <a:buFontTx/>
              <a:buNone/>
              <a:defRPr sz="2500" cap="all" baseline="0">
                <a:solidFill>
                  <a:schemeClr val="bg2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380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560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079560" y="1022438"/>
            <a:ext cx="70644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0" y="1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 Placeholder 18"/>
          <p:cNvSpPr txBox="1">
            <a:spLocks/>
          </p:cNvSpPr>
          <p:nvPr/>
        </p:nvSpPr>
        <p:spPr>
          <a:xfrm>
            <a:off x="356403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 Consulting,</a:t>
            </a:r>
            <a:r>
              <a:rPr lang="en-US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36515" y="6365442"/>
            <a:ext cx="618228" cy="210020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044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  <p:sldLayoutId id="2147483672" r:id="rId3"/>
    <p:sldLayoutId id="2147483723" r:id="rId4"/>
    <p:sldLayoutId id="2147483736" r:id="rId5"/>
  </p:sldLayoutIdLst>
  <p:timing>
    <p:tnLst>
      <p:par>
        <p:cTn id="1" dur="indefinite" restart="never" nodeType="tmRoot"/>
      </p:par>
    </p:tnLst>
  </p:timing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lang="en-US" sz="2200" b="0" kern="1200" cap="all" baseline="0" dirty="0">
          <a:solidFill>
            <a:schemeClr val="accent1"/>
          </a:solidFill>
          <a:effectLst/>
          <a:latin typeface="+mn-lt"/>
          <a:ea typeface="+mj-ea"/>
          <a:cs typeface="+mj-cs"/>
        </a:defRPr>
      </a:lvl1pPr>
      <a:lvl2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2pPr>
      <a:lvl3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3pPr>
      <a:lvl4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4pPr>
      <a:lvl5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5pPr>
      <a:lvl6pPr marL="10350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6pPr>
      <a:lvl7pPr marL="14922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7pPr>
      <a:lvl8pPr marL="19494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8pPr>
      <a:lvl9pPr marL="24066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800" kern="1200" dirty="0">
          <a:solidFill>
            <a:schemeClr val="accent1"/>
          </a:solidFill>
          <a:latin typeface="+mj-lt"/>
          <a:ea typeface="+mn-ea"/>
          <a:cs typeface="+mn-cs"/>
        </a:defRPr>
      </a:lvl1pPr>
      <a:lvl2pPr marL="460375" indent="-223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-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2pPr>
      <a:lvl3pPr marL="1027113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3pPr>
      <a:lvl4pPr marL="1373188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◦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4pPr>
      <a:lvl5pPr marL="1717675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▫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5pPr>
      <a:lvl6pPr marL="21748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6pPr>
      <a:lvl7pPr marL="26320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7pPr>
      <a:lvl8pPr marL="30892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8pPr>
      <a:lvl9pPr marL="35464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Medicaid Delivery model Options for Nevada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7680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and Frontier Areas present distinct challenges that options will need to address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590" y="1262358"/>
            <a:ext cx="8717276" cy="4906668"/>
          </a:xfrm>
        </p:spPr>
        <p:txBody>
          <a:bodyPr/>
          <a:lstStyle/>
          <a:p>
            <a:pPr lvl="0"/>
            <a:r>
              <a:rPr lang="en-US" dirty="0" smtClean="0"/>
              <a:t>Limited primary care providers, specialists and facilities</a:t>
            </a:r>
          </a:p>
          <a:p>
            <a:pPr lvl="0"/>
            <a:r>
              <a:rPr lang="en-US" dirty="0" smtClean="0"/>
              <a:t>Limited transportation options </a:t>
            </a:r>
          </a:p>
          <a:p>
            <a:pPr lvl="0"/>
            <a:r>
              <a:rPr lang="en-US" dirty="0" smtClean="0"/>
              <a:t>Time required to travel for healthcare services </a:t>
            </a:r>
          </a:p>
          <a:p>
            <a:pPr lvl="0"/>
            <a:r>
              <a:rPr lang="en-US" dirty="0" smtClean="0"/>
              <a:t>Privacy concerns </a:t>
            </a:r>
          </a:p>
          <a:p>
            <a:pPr lvl="0"/>
            <a:r>
              <a:rPr lang="en-US" dirty="0" smtClean="0"/>
              <a:t>Generally poorer performance on self‐reported </a:t>
            </a:r>
            <a:r>
              <a:rPr lang="en-US" dirty="0"/>
              <a:t>health </a:t>
            </a:r>
            <a:r>
              <a:rPr lang="en-US" dirty="0" smtClean="0"/>
              <a:t>status and health risk factors among residents (Medicaid and non-Medicaid) compared to residents </a:t>
            </a:r>
            <a:r>
              <a:rPr lang="en-US" dirty="0"/>
              <a:t>of urban </a:t>
            </a:r>
            <a:r>
              <a:rPr lang="en-US" dirty="0" smtClean="0"/>
              <a:t>areas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3016" y="5979559"/>
            <a:ext cx="7602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University of Nevada School of Medicine. Nevada Rural and Frontier Health Data Book. 2015. </a:t>
            </a:r>
            <a:endParaRPr lang="en-US" sz="1200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42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Delivery model options did we consider?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0143" y="1325512"/>
            <a:ext cx="6464793" cy="426154"/>
          </a:xfrm>
          <a:prstGeom prst="rect">
            <a:avLst/>
          </a:prstGeom>
          <a:solidFill>
            <a:srgbClr val="95D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1. Expand the MCO program statewide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0143" y="2046685"/>
            <a:ext cx="6464793" cy="426154"/>
          </a:xfrm>
          <a:prstGeom prst="rect">
            <a:avLst/>
          </a:prstGeom>
          <a:solidFill>
            <a:srgbClr val="648C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2. Carve in additional populations to MCOs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0143" y="2767858"/>
            <a:ext cx="6464793" cy="4261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3. Add a managed long-term services and supports MCO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0143" y="3489031"/>
            <a:ext cx="6464793" cy="426154"/>
          </a:xfrm>
          <a:prstGeom prst="rect">
            <a:avLst/>
          </a:prstGeom>
          <a:solidFill>
            <a:srgbClr val="95D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4. Add an administrative services organization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0143" y="4210204"/>
            <a:ext cx="6464793" cy="426154"/>
          </a:xfrm>
          <a:prstGeom prst="rect">
            <a:avLst/>
          </a:prstGeom>
          <a:solidFill>
            <a:srgbClr val="648C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5. Develop accountable care organizations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0143" y="4931377"/>
            <a:ext cx="6464793" cy="4261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6. Implement a patient-centered medical home program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143" y="5652552"/>
            <a:ext cx="6464793" cy="426154"/>
          </a:xfrm>
          <a:prstGeom prst="rect">
            <a:avLst/>
          </a:prstGeom>
          <a:solidFill>
            <a:srgbClr val="95D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</a:rPr>
              <a:t>7. Maintain current delivery systems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84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expand the MCO program statewide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5100253"/>
              </p:ext>
            </p:extLst>
          </p:nvPr>
        </p:nvGraphicFramePr>
        <p:xfrm>
          <a:off x="206774" y="1341460"/>
          <a:ext cx="8726092" cy="452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548640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changes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populations or services covered by the MCOs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enrollment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317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budget predictability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MCO accountability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disruption for recipients when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moving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 incentives to increase providers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access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care coordination services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Tools/incentives to reduce inappropriate service use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for more services not covered by FFS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support to providers in frontier communities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insufficient budget during implementation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 and advocacy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communities may not support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FFS providers in frontier areas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DHCFP oversight of MCOs needed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055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Carve in additional populations to MCOs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4391436"/>
              </p:ext>
            </p:extLst>
          </p:nvPr>
        </p:nvGraphicFramePr>
        <p:xfrm>
          <a:off x="206774" y="1392831"/>
          <a:ext cx="8726092" cy="454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908580">
                <a:tc gridSpan="2"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new populations to MCOs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enrollment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carve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 of some services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717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budget predictability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MCO accountability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disruption for recipients as service needs change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 incentives to increase providers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care coordination services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Tools/incentives to address inappropriate service use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for more services not covered by FFS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insufficient budget during implementation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 and advocacy communities may not support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FFS institutional and HCBS providers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MCOs may not have intensive care management expertise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MCOs may not have experience with HCBS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DHCFP oversight of MCOs needed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003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3: Add a Managed Long-Term Services and Supports MCO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4318546"/>
              </p:ext>
            </p:extLst>
          </p:nvPr>
        </p:nvGraphicFramePr>
        <p:xfrm>
          <a:off x="215590" y="1135975"/>
          <a:ext cx="8726092" cy="507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872537">
                <a:tc gridSpan="2"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institutional and HCBS; could also provide medical services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Statewide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enrollment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652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budget predictability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MCO accountability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MCOs with specific LTSS expertise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 incentives to increase providers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access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care coordination services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Tools/incentives to address inappropriate service use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for more services not covered by FFS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support to providers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Simplification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HCBS waiver administration </a:t>
                      </a:r>
                      <a:endParaRPr lang="en-US" sz="1800" b="1" baseline="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Likely insufficient number of recipients to support separate managed LTSS MCOs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insufficient budget during implementation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 and advocacy communities may not support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FFS institutional and HCBS providers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Difficulty coordinating if services provided separately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DHCFP oversight of MCOs needed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evidence regarding outcomes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800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4: Add an Administrative Services Organization (ASO)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8807413"/>
              </p:ext>
            </p:extLst>
          </p:nvPr>
        </p:nvGraphicFramePr>
        <p:xfrm>
          <a:off x="215590" y="1290090"/>
          <a:ext cx="8726092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1422289">
                <a:tc gridSpan="2"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 and care management services for FFS recipients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member per month (PMPM) payment to ASO, with agreements for quality improvements and savings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primary care provider for recipients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DHCFP pays providers for current FFS services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MCOs continue to serve current populations in Clark and Washoe counties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168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care coordination and care transitions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recipient support services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quality measure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monitoring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 to address inappropriate service use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support to providers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Easier transition to future MCO expansion, if desired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additional budget predictability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ability to incentivize providers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Extensive DHCFP oversight of ASO needed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7939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5: Develop Accountable Care Organizations (ACOs)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5525455"/>
              </p:ext>
            </p:extLst>
          </p:nvPr>
        </p:nvGraphicFramePr>
        <p:xfrm>
          <a:off x="215590" y="1413379"/>
          <a:ext cx="8726092" cy="425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1206531">
                <a:tc gridSpan="2"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of physicians and hospitals with shared patient responsibility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ACOs in regions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outside of Clark and Washoe counties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savings arrangements between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DHCFP and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DHCFP pays providers for FFS services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MCOs continue to serve populations in Clark and Washoe counties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51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Providers may retain more control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Providers may be most familiar with recipient needs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formal prior authorization processes or rate negotiations with MCOs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additional budget predictability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lack provider capacity to develop ACOs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 provider start-up costs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have limited ability to serve populations requiring LTSS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DHCFP administrative responsibilities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evidence regarding outcomes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5698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6: Implement a Patient Centered Medical Home (PCMH) program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7596393"/>
              </p:ext>
            </p:extLst>
          </p:nvPr>
        </p:nvGraphicFramePr>
        <p:xfrm>
          <a:off x="206774" y="1248994"/>
          <a:ext cx="8726092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1211580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 groups certified and enrolled as Medicaid PCMHs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PCMH for 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ecipients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PMPM, lump sum payments and/or incentive PCMH payments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Regional support networks to support PCMHs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6897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Broader scope of recipients’ needs addressed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to reduce inappropriate service use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readiness for alternative delivery models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broader population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Support Networks Option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Targets regional needs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care management services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support to providers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additional budget predictability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PCMHs in Nevada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 providers may not have necessary resources or infrastructure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Adds administrative responsibilities for DHCFP 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9709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/>
              <a:t>7</a:t>
            </a:r>
            <a:r>
              <a:rPr lang="en-US" dirty="0" smtClean="0"/>
              <a:t>: Maintain Current Delivery Systems</a:t>
            </a:r>
            <a:endParaRPr lang="en-US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1456516"/>
              </p:ext>
            </p:extLst>
          </p:nvPr>
        </p:nvGraphicFramePr>
        <p:xfrm>
          <a:off x="206774" y="1463149"/>
          <a:ext cx="8726092" cy="4134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46"/>
                <a:gridCol w="4363046"/>
              </a:tblGrid>
              <a:tr h="653327">
                <a:tc gridSpan="2">
                  <a:txBody>
                    <a:bodyPr/>
                    <a:lstStyle/>
                    <a:p>
                      <a:pPr marL="285750" lvl="0" indent="-28575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FFS system for current FFS service areas and populations</a:t>
                      </a:r>
                    </a:p>
                    <a:p>
                      <a:pPr marL="285750" lvl="0" indent="-28575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MCO program for current MCO service areas and populations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6239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648C1A"/>
                          </a:solidFill>
                        </a:rPr>
                        <a:t>Key Advantages</a:t>
                      </a:r>
                      <a:r>
                        <a:rPr lang="en-US" sz="1800" b="1" baseline="0" dirty="0" smtClean="0">
                          <a:solidFill>
                            <a:srgbClr val="648C1A"/>
                          </a:solidFill>
                        </a:rPr>
                        <a:t>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predictability for enrolled population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Opportunity for cost containment and quality improvement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level of comfort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model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Recognition of challenges in care delivery and access in frontier regions and for complex populations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800" b="1" baseline="0" dirty="0" smtClean="0"/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648C1A"/>
                          </a:solidFill>
                          <a:latin typeface="+mn-lt"/>
                          <a:ea typeface="+mn-ea"/>
                          <a:cs typeface="+mn-cs"/>
                        </a:rPr>
                        <a:t>Key Disadvantages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budget predictability for highest cost populations and services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care coordination and support for some recipients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MCO program has below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average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HEDIS rates and recipient satisfaction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levels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overall 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providers view MCO program as administratively difficult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DHCFP to support multiple Medicaid delivery systems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0773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 share common approaches to support people with developmental disabilities (DD)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384" y="5587165"/>
            <a:ext cx="8730985" cy="5892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All delivery model options will require careful planning and monitoring, with input from stakeholders, to ensure benefits can be realized.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8875426"/>
              </p:ext>
            </p:extLst>
          </p:nvPr>
        </p:nvGraphicFramePr>
        <p:xfrm>
          <a:off x="215590" y="1185867"/>
          <a:ext cx="8519851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4495"/>
                <a:gridCol w="756339"/>
                <a:gridCol w="756339"/>
                <a:gridCol w="666907"/>
                <a:gridCol w="8457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r>
                        <a:rPr lang="en-US" sz="1500" baseline="0" dirty="0" smtClean="0"/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MCO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ASO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PCMH</a:t>
                      </a:r>
                      <a:endParaRPr lang="en-US" sz="1500" dirty="0"/>
                    </a:p>
                  </a:txBody>
                  <a:tcPr/>
                </a:tc>
              </a:tr>
              <a:tr h="4502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Coordinate and link individuals with primary, behavioral health and long-term services and providers to meet complex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450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 smtClean="0"/>
                        <a:t>Develop formal</a:t>
                      </a:r>
                      <a:r>
                        <a:rPr lang="en-US" sz="1500" baseline="0" dirty="0" smtClean="0"/>
                        <a:t> agreements and referral relationships among critical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373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Ensure individuals have a person-centered plan, updated regularly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373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Use interdisciplinary teams in care planning and/or service provision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344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Meet face-to-face with recipients to assess ongoing needs and gaps in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500" baseline="0" dirty="0" smtClean="0"/>
                    </a:p>
                  </a:txBody>
                  <a:tcPr anchor="ctr"/>
                </a:tc>
              </a:tr>
              <a:tr h="285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Connect individuals with community and social supports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Identify resources to assist individuals with independent living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 smtClean="0"/>
                        <a:t>Incorporate </a:t>
                      </a:r>
                      <a:r>
                        <a:rPr lang="en-US" sz="1500" baseline="0" dirty="0" smtClean="0"/>
                        <a:t>evidence-based practices into service delivery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baseline="0" dirty="0" smtClean="0"/>
                        <a:t>X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897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Nevada Legislature passed </a:t>
            </a:r>
            <a:r>
              <a:rPr lang="en-US" i="1" dirty="0" smtClean="0"/>
              <a:t>SB514</a:t>
            </a:r>
            <a:r>
              <a:rPr lang="en-US" dirty="0" smtClean="0"/>
              <a:t> in 2015</a:t>
            </a:r>
          </a:p>
          <a:p>
            <a:pPr lvl="1"/>
            <a:r>
              <a:rPr lang="en-US" dirty="0"/>
              <a:t>Requires an </a:t>
            </a:r>
            <a:r>
              <a:rPr lang="en-US" dirty="0" smtClean="0"/>
              <a:t>impact analysis </a:t>
            </a:r>
            <a:r>
              <a:rPr lang="en-US" dirty="0"/>
              <a:t>of </a:t>
            </a:r>
            <a:r>
              <a:rPr lang="en-US" dirty="0" smtClean="0"/>
              <a:t>managed </a:t>
            </a:r>
            <a:r>
              <a:rPr lang="en-US" dirty="0"/>
              <a:t>care program </a:t>
            </a:r>
            <a:r>
              <a:rPr lang="en-US" dirty="0" smtClean="0"/>
              <a:t>implementation for </a:t>
            </a:r>
            <a:r>
              <a:rPr lang="en-US" dirty="0"/>
              <a:t>the waiver population</a:t>
            </a:r>
          </a:p>
          <a:p>
            <a:pPr lvl="1"/>
            <a:r>
              <a:rPr lang="en-US" dirty="0" smtClean="0"/>
              <a:t>Provides DHCFP an </a:t>
            </a:r>
            <a:r>
              <a:rPr lang="en-US" dirty="0"/>
              <a:t>opportunity to evaluate other </a:t>
            </a:r>
            <a:r>
              <a:rPr lang="en-US" dirty="0" smtClean="0"/>
              <a:t>Medicaid delivery model options </a:t>
            </a:r>
            <a:endParaRPr lang="en-US" dirty="0"/>
          </a:p>
          <a:p>
            <a:r>
              <a:rPr lang="en-US" dirty="0" smtClean="0"/>
              <a:t>DHCFP contracted with Navigant Consulting to assist in evaluating options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2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exist to Protect individuals with DD under delivery model options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590" y="1226733"/>
            <a:ext cx="8717276" cy="4906668"/>
          </a:xfrm>
        </p:spPr>
        <p:txBody>
          <a:bodyPr/>
          <a:lstStyle/>
          <a:p>
            <a:r>
              <a:rPr lang="en-US" dirty="0" smtClean="0"/>
              <a:t>Strong State monitoring and enforcement:</a:t>
            </a:r>
          </a:p>
          <a:p>
            <a:pPr lvl="1"/>
            <a:r>
              <a:rPr lang="en-US" dirty="0" smtClean="0"/>
              <a:t>Grievances and appeals</a:t>
            </a:r>
          </a:p>
          <a:p>
            <a:pPr lvl="1"/>
            <a:r>
              <a:rPr lang="en-US" dirty="0" smtClean="0"/>
              <a:t>Service utilization</a:t>
            </a:r>
          </a:p>
          <a:p>
            <a:pPr lvl="1"/>
            <a:r>
              <a:rPr lang="en-US" dirty="0" smtClean="0"/>
              <a:t>Performance on expanded set of measures, covering healthcare and quality of life outcomes </a:t>
            </a:r>
          </a:p>
          <a:p>
            <a:pPr lvl="1"/>
            <a:r>
              <a:rPr lang="en-US" dirty="0" smtClean="0"/>
              <a:t>Recipient satisfaction </a:t>
            </a:r>
          </a:p>
          <a:p>
            <a:r>
              <a:rPr lang="en-US" dirty="0"/>
              <a:t>Public reporting and accountability </a:t>
            </a:r>
          </a:p>
          <a:p>
            <a:r>
              <a:rPr lang="en-US" dirty="0"/>
              <a:t>Ombudsman program</a:t>
            </a:r>
          </a:p>
          <a:p>
            <a:r>
              <a:rPr lang="en-US" dirty="0" smtClean="0"/>
              <a:t>Standard assessment tools, developed with stakeholder input </a:t>
            </a:r>
          </a:p>
          <a:p>
            <a:r>
              <a:rPr lang="en-US" dirty="0" smtClean="0"/>
              <a:t>Cultural competency training </a:t>
            </a:r>
          </a:p>
          <a:p>
            <a:r>
              <a:rPr lang="en-US" dirty="0" smtClean="0"/>
              <a:t>MCO requirements or incentives to: </a:t>
            </a:r>
          </a:p>
          <a:p>
            <a:pPr lvl="1"/>
            <a:r>
              <a:rPr lang="en-US" dirty="0" smtClean="0"/>
              <a:t>Pay minimum FFS rates to network providers</a:t>
            </a:r>
          </a:p>
          <a:p>
            <a:pPr lvl="1"/>
            <a:r>
              <a:rPr lang="en-US" dirty="0" smtClean="0"/>
              <a:t>Develop agreements with community organizations with relevant expertise</a:t>
            </a:r>
          </a:p>
          <a:p>
            <a:pPr lvl="1"/>
            <a:r>
              <a:rPr lang="en-US" dirty="0" smtClean="0"/>
              <a:t>Maintain continuity of care and recipient access to traditional providers</a:t>
            </a:r>
          </a:p>
          <a:p>
            <a:pPr lvl="1"/>
            <a:r>
              <a:rPr lang="en-US" dirty="0" smtClean="0"/>
              <a:t>Maximize service provision in home and community based settings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089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will address how revenue under supplemental payment programs will be affected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DHCFP makes supplemental payments to some providers, in addition to regular claims-based payments</a:t>
            </a:r>
          </a:p>
          <a:p>
            <a:r>
              <a:rPr lang="en-US" dirty="0" smtClean="0"/>
              <a:t>Many providers pay a portion of these supplemental payments back to </a:t>
            </a:r>
            <a:r>
              <a:rPr lang="en-US" dirty="0"/>
              <a:t>DHCFP through intergovernmental transfers </a:t>
            </a:r>
            <a:r>
              <a:rPr lang="en-US" dirty="0" smtClean="0"/>
              <a:t>or certified public expenditures </a:t>
            </a:r>
          </a:p>
          <a:p>
            <a:r>
              <a:rPr lang="en-US" dirty="0" smtClean="0"/>
              <a:t>These supplemental payment programs are an important source of revenue for providers and DHCFP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49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will not allow these </a:t>
            </a:r>
            <a:r>
              <a:rPr lang="en-US" dirty="0"/>
              <a:t>P</a:t>
            </a:r>
            <a:r>
              <a:rPr lang="en-US" dirty="0" smtClean="0"/>
              <a:t>ayments under full-risk Managed care, but options exist to maintain funding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Graduate Medical Education </a:t>
            </a:r>
            <a:r>
              <a:rPr lang="en-US" dirty="0" smtClean="0"/>
              <a:t>payments </a:t>
            </a:r>
            <a:r>
              <a:rPr lang="en-US" dirty="0"/>
              <a:t>to qualifying hospitals for managed care </a:t>
            </a:r>
            <a:r>
              <a:rPr lang="en-US" dirty="0" smtClean="0"/>
              <a:t>services, in addition to FFS services </a:t>
            </a:r>
          </a:p>
          <a:p>
            <a:r>
              <a:rPr lang="en-US" dirty="0" smtClean="0"/>
              <a:t>Combine </a:t>
            </a:r>
            <a:r>
              <a:rPr lang="en-US" dirty="0"/>
              <a:t>supplemental payments into </a:t>
            </a:r>
            <a:r>
              <a:rPr lang="en-US" dirty="0" smtClean="0"/>
              <a:t>rates </a:t>
            </a:r>
            <a:r>
              <a:rPr lang="en-US" dirty="0"/>
              <a:t>for select providers, and require MCOs to pay network providers minimum FFS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Create funding pools and/or incentive programs through an </a:t>
            </a:r>
            <a:r>
              <a:rPr lang="en-US" dirty="0"/>
              <a:t>1115 demonstration </a:t>
            </a:r>
            <a:r>
              <a:rPr lang="en-US" dirty="0" smtClean="0"/>
              <a:t>to make additional provider payments based on: </a:t>
            </a:r>
          </a:p>
          <a:p>
            <a:pPr lvl="1"/>
            <a:r>
              <a:rPr lang="en-US" dirty="0" smtClean="0"/>
              <a:t>Uncompensated care costs </a:t>
            </a:r>
          </a:p>
          <a:p>
            <a:pPr lvl="1"/>
            <a:r>
              <a:rPr lang="en-US" dirty="0" smtClean="0"/>
              <a:t>Specific criteria or quality improvements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51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Aspect="1"/>
          </p:cNvCxnSpPr>
          <p:nvPr/>
        </p:nvCxnSpPr>
        <p:spPr>
          <a:xfrm>
            <a:off x="1376857" y="3373821"/>
            <a:ext cx="533464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7173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6228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5283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44338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33393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57281" y="3562800"/>
            <a:ext cx="752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 ‘17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82673" y="3562800"/>
            <a:ext cx="76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 ‘16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822448" y="3232604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5964" y="3562800"/>
            <a:ext cx="698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 ‘17</a:t>
            </a:r>
            <a:endParaRPr lang="en-US" sz="1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5062" y="3562800"/>
            <a:ext cx="76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 ‘16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4705" y="3562800"/>
            <a:ext cx="76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 ‘16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6536" y="3562800"/>
            <a:ext cx="76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 ‘16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5-Point Star 39"/>
          <p:cNvSpPr/>
          <p:nvPr/>
        </p:nvSpPr>
        <p:spPr bwMode="auto">
          <a:xfrm>
            <a:off x="5877388" y="2753711"/>
            <a:ext cx="367862" cy="321238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01278" y="2071315"/>
            <a:ext cx="189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Delivery model recommendations presented to Legislature</a:t>
            </a:r>
            <a:endParaRPr lang="en-US" sz="1200" dirty="0"/>
          </a:p>
        </p:txBody>
      </p:sp>
      <p:sp>
        <p:nvSpPr>
          <p:cNvPr id="42" name="5-Point Star 41"/>
          <p:cNvSpPr/>
          <p:nvPr/>
        </p:nvSpPr>
        <p:spPr bwMode="auto">
          <a:xfrm>
            <a:off x="4107464" y="2753711"/>
            <a:ext cx="367862" cy="321238"/>
          </a:xfrm>
          <a:prstGeom prst="star5">
            <a:avLst/>
          </a:prstGeom>
          <a:solidFill>
            <a:srgbClr val="95D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80885" y="2071315"/>
            <a:ext cx="189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Draft delivery model recommendations shared with public 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58334" y="5885461"/>
            <a:ext cx="4221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Timeline is approximate and subject to change </a:t>
            </a:r>
            <a:endParaRPr lang="en-US" sz="1200" dirty="0"/>
          </a:p>
        </p:txBody>
      </p:sp>
      <p:sp>
        <p:nvSpPr>
          <p:cNvPr id="47" name="Left Bracket 46"/>
          <p:cNvSpPr/>
          <p:nvPr/>
        </p:nvSpPr>
        <p:spPr bwMode="auto">
          <a:xfrm rot="5400000" flipH="1">
            <a:off x="2800752" y="3292550"/>
            <a:ext cx="121482" cy="1651888"/>
          </a:xfrm>
          <a:prstGeom prst="lef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1583" y="4271423"/>
            <a:ext cx="1894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Develop and review draft delivery model recommendations with State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593" y="4271423"/>
            <a:ext cx="189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Review and consider public comments</a:t>
            </a:r>
            <a:endParaRPr lang="en-US" sz="1200" dirty="0"/>
          </a:p>
        </p:txBody>
      </p:sp>
      <p:sp>
        <p:nvSpPr>
          <p:cNvPr id="51" name="Left Bracket 50"/>
          <p:cNvSpPr/>
          <p:nvPr/>
        </p:nvSpPr>
        <p:spPr bwMode="auto">
          <a:xfrm rot="5400000" flipH="1">
            <a:off x="4855274" y="3575537"/>
            <a:ext cx="145663" cy="1061731"/>
          </a:xfrm>
          <a:prstGeom prst="lef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711502" y="3228592"/>
            <a:ext cx="0" cy="290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395814" y="3562800"/>
            <a:ext cx="698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 ‘17</a:t>
            </a:r>
            <a:endParaRPr lang="en-US" sz="1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04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delivery models </a:t>
            </a:r>
            <a:r>
              <a:rPr lang="en-US" dirty="0"/>
              <a:t>do you think would work best in Nevada and why?</a:t>
            </a:r>
          </a:p>
          <a:p>
            <a:r>
              <a:rPr lang="en-US" dirty="0"/>
              <a:t>What </a:t>
            </a:r>
            <a:r>
              <a:rPr lang="en-US" dirty="0" smtClean="0"/>
              <a:t>other changes </a:t>
            </a:r>
            <a:r>
              <a:rPr lang="en-US" dirty="0"/>
              <a:t>do you recommend to improve the delivery of Medicaid services in Nevada? </a:t>
            </a:r>
          </a:p>
          <a:p>
            <a:r>
              <a:rPr lang="en-US" dirty="0"/>
              <a:t>Are there other </a:t>
            </a:r>
            <a:r>
              <a:rPr lang="en-US" dirty="0" smtClean="0"/>
              <a:t>Medicaid delivery models </a:t>
            </a:r>
            <a:r>
              <a:rPr lang="en-US" dirty="0"/>
              <a:t>or innovations that Nevada should consider? </a:t>
            </a:r>
          </a:p>
        </p:txBody>
      </p:sp>
    </p:spTree>
    <p:extLst>
      <p:ext uri="{BB962C8B-B14F-4D97-AF65-F5344CB8AC3E}">
        <p14:creationId xmlns:p14="http://schemas.microsoft.com/office/powerpoint/2010/main" xmlns="" val="3925230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215" y="5614679"/>
            <a:ext cx="81624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solidFill>
                  <a:schemeClr val="bg2"/>
                </a:solidFill>
              </a:rPr>
              <a:t>navigant.com</a:t>
            </a:r>
          </a:p>
        </p:txBody>
      </p:sp>
    </p:spTree>
    <p:extLst>
      <p:ext uri="{BB962C8B-B14F-4D97-AF65-F5344CB8AC3E}">
        <p14:creationId xmlns:p14="http://schemas.microsoft.com/office/powerpoint/2010/main" xmlns="" val="145166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Navigant is presenting a range of options for consideration and comment</a:t>
            </a:r>
          </a:p>
          <a:p>
            <a:r>
              <a:rPr lang="en-US" dirty="0" smtClean="0"/>
              <a:t>These options consider:</a:t>
            </a:r>
          </a:p>
          <a:p>
            <a:pPr lvl="1"/>
            <a:r>
              <a:rPr lang="en-US" dirty="0" smtClean="0"/>
              <a:t>Previous public comments and listening sessions</a:t>
            </a:r>
          </a:p>
          <a:p>
            <a:pPr lvl="1"/>
            <a:r>
              <a:rPr lang="en-US" dirty="0" smtClean="0"/>
              <a:t>Interviews with DHCFP staff</a:t>
            </a:r>
          </a:p>
          <a:p>
            <a:pPr lvl="1"/>
            <a:r>
              <a:rPr lang="en-US" dirty="0" smtClean="0"/>
              <a:t>Interviews with staff from other State Divisions and the Governor’s Office </a:t>
            </a:r>
          </a:p>
          <a:p>
            <a:pPr lvl="1"/>
            <a:r>
              <a:rPr lang="en-US" dirty="0" smtClean="0"/>
              <a:t>Reports and data regarding the Nevada Medicaid program, where available </a:t>
            </a:r>
          </a:p>
          <a:p>
            <a:pPr lvl="1"/>
            <a:r>
              <a:rPr lang="en-US" dirty="0" smtClean="0"/>
              <a:t>Our experience with the evaluation criteria and options used by other states</a:t>
            </a:r>
          </a:p>
          <a:p>
            <a:r>
              <a:rPr lang="en-US" dirty="0" smtClean="0"/>
              <a:t>We have not made any recommendations to date, and DHCFP has made no decisions about these options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596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regarding MCO Contracting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DHCFP is in the process of reprocuring MCOs, with new contracts effective July 2017</a:t>
            </a:r>
          </a:p>
          <a:p>
            <a:r>
              <a:rPr lang="en-US" dirty="0" smtClean="0"/>
              <a:t>Beginning July 2017, dental services will be carved out of MCOs and delivered through a dental prepaid ambulatory health plan (PAHP) on a statewide basis</a:t>
            </a:r>
          </a:p>
          <a:p>
            <a:pPr lvl="1"/>
            <a:r>
              <a:rPr lang="en-US" dirty="0" smtClean="0"/>
              <a:t>DHCFP made this change to increase the focus on dental care and improve the State’s performance on dental measures </a:t>
            </a:r>
          </a:p>
          <a:p>
            <a:pPr lvl="1"/>
            <a:r>
              <a:rPr lang="en-US" dirty="0" smtClean="0"/>
              <a:t>MCOs will no longer be responsible for providing dental services, but must coordinate with the dental PAHP</a:t>
            </a:r>
          </a:p>
          <a:p>
            <a:pPr lvl="1"/>
            <a:r>
              <a:rPr lang="en-US" dirty="0" smtClean="0"/>
              <a:t>DHCFP expects to release RFP in September 2016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347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Delivery and financing system options can be placed along a continuum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545915357"/>
              </p:ext>
            </p:extLst>
          </p:nvPr>
        </p:nvGraphicFramePr>
        <p:xfrm>
          <a:off x="267211" y="4241263"/>
          <a:ext cx="3720571" cy="166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815220645"/>
              </p:ext>
            </p:extLst>
          </p:nvPr>
        </p:nvGraphicFramePr>
        <p:xfrm>
          <a:off x="4828638" y="4239299"/>
          <a:ext cx="3720571" cy="166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Left-Right Arrow 8"/>
          <p:cNvSpPr/>
          <p:nvPr/>
        </p:nvSpPr>
        <p:spPr>
          <a:xfrm>
            <a:off x="4059699" y="4869913"/>
            <a:ext cx="656137" cy="256892"/>
          </a:xfrm>
          <a:prstGeom prst="leftRightArrow">
            <a:avLst>
              <a:gd name="adj1" fmla="val 45349"/>
              <a:gd name="adj2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en-US" sz="1350" dirty="0">
              <a:solidFill>
                <a:srgbClr val="FFFFFF"/>
              </a:solidFill>
              <a:latin typeface="Palatino Linotype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4167793878"/>
              </p:ext>
            </p:extLst>
          </p:nvPr>
        </p:nvGraphicFramePr>
        <p:xfrm>
          <a:off x="123290" y="1603470"/>
          <a:ext cx="8809575" cy="2927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145116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evaluate delivery model options? 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904711516"/>
              </p:ext>
            </p:extLst>
          </p:nvPr>
        </p:nvGraphicFramePr>
        <p:xfrm>
          <a:off x="489651" y="1216905"/>
          <a:ext cx="7904336" cy="4901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421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primary populations are currently excluded from mandatory MCO enrollment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590" y="1262358"/>
            <a:ext cx="8717276" cy="4906668"/>
          </a:xfrm>
        </p:spPr>
        <p:txBody>
          <a:bodyPr/>
          <a:lstStyle/>
          <a:p>
            <a:pPr lvl="0"/>
            <a:r>
              <a:rPr lang="en-US" dirty="0" smtClean="0"/>
              <a:t>Individuals who are aged, blind or have a disability</a:t>
            </a:r>
          </a:p>
          <a:p>
            <a:pPr lvl="0"/>
            <a:r>
              <a:rPr lang="en-US" dirty="0" smtClean="0"/>
              <a:t>Children in foster care (have option to enroll) </a:t>
            </a:r>
          </a:p>
          <a:p>
            <a:pPr lvl="0"/>
            <a:r>
              <a:rPr lang="en-US" dirty="0" smtClean="0"/>
              <a:t>Individuals in rural and frontier areas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843656" y="3068420"/>
            <a:ext cx="7660264" cy="1294544"/>
          </a:xfrm>
          <a:prstGeom prst="rect">
            <a:avLst/>
          </a:prstGeom>
          <a:solidFill>
            <a:srgbClr val="648C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alatino Linotype" pitchFamily="18" charset="0"/>
              </a:rPr>
              <a:t>We will consider characteristics specific to these populations </a:t>
            </a:r>
            <a:r>
              <a:rPr lang="en-US" sz="2400" i="1" dirty="0" smtClean="0">
                <a:solidFill>
                  <a:schemeClr val="bg1"/>
                </a:solidFill>
                <a:latin typeface="Palatino Linotype" pitchFamily="18" charset="0"/>
              </a:rPr>
              <a:t>when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alatino Linotype" pitchFamily="18" charset="0"/>
              </a:rPr>
              <a:t> identifying delivery model recommendations.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54768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who are aged, blind or have a disability often have unique needs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590" y="1262358"/>
            <a:ext cx="8717276" cy="4906668"/>
          </a:xfrm>
        </p:spPr>
        <p:txBody>
          <a:bodyPr/>
          <a:lstStyle/>
          <a:p>
            <a:pPr lvl="0"/>
            <a:r>
              <a:rPr lang="en-US" dirty="0" smtClean="0"/>
              <a:t>Access </a:t>
            </a:r>
            <a:r>
              <a:rPr lang="en-US" dirty="0"/>
              <a:t>to broad array of specialists and facilities</a:t>
            </a:r>
          </a:p>
          <a:p>
            <a:pPr lvl="0"/>
            <a:r>
              <a:rPr lang="en-US" dirty="0"/>
              <a:t>Special outreach and accommodations to </a:t>
            </a:r>
            <a:r>
              <a:rPr lang="en-US" dirty="0" smtClean="0"/>
              <a:t>address </a:t>
            </a:r>
            <a:r>
              <a:rPr lang="en-US" dirty="0"/>
              <a:t>communication and </a:t>
            </a:r>
            <a:r>
              <a:rPr lang="en-US" dirty="0" smtClean="0"/>
              <a:t>physical accessibility barriers</a:t>
            </a:r>
            <a:endParaRPr lang="en-US" dirty="0"/>
          </a:p>
          <a:p>
            <a:pPr lvl="0"/>
            <a:r>
              <a:rPr lang="en-US" dirty="0" smtClean="0"/>
              <a:t>Multiple </a:t>
            </a:r>
            <a:r>
              <a:rPr lang="en-US" dirty="0"/>
              <a:t>chronic conditions and behavioral health needs</a:t>
            </a:r>
          </a:p>
          <a:p>
            <a:pPr lvl="0"/>
            <a:r>
              <a:rPr lang="en-US" dirty="0" smtClean="0"/>
              <a:t>Increased </a:t>
            </a:r>
            <a:r>
              <a:rPr lang="en-US" dirty="0"/>
              <a:t>reliance on community and social support services </a:t>
            </a:r>
          </a:p>
          <a:p>
            <a:pPr lvl="0"/>
            <a:r>
              <a:rPr lang="en-US" dirty="0" smtClean="0"/>
              <a:t>Importance of involvement </a:t>
            </a:r>
            <a:r>
              <a:rPr lang="en-US" dirty="0"/>
              <a:t>of families and caregivers</a:t>
            </a:r>
          </a:p>
          <a:p>
            <a:pPr lvl="0"/>
            <a:r>
              <a:rPr lang="en-US" dirty="0" smtClean="0"/>
              <a:t>Need for strong recipient protections</a:t>
            </a:r>
          </a:p>
          <a:p>
            <a:pPr lvl="0"/>
            <a:r>
              <a:rPr lang="en-US" dirty="0" smtClean="0"/>
              <a:t>Coordination with multiple state and local agencies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3022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Similarly, special considerations exist for Children in foster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5590" y="1262358"/>
            <a:ext cx="8717276" cy="4906668"/>
          </a:xfrm>
        </p:spPr>
        <p:txBody>
          <a:bodyPr/>
          <a:lstStyle/>
          <a:p>
            <a:pPr lvl="0"/>
            <a:r>
              <a:rPr lang="en-US" dirty="0" smtClean="0"/>
              <a:t>Access </a:t>
            </a:r>
            <a:r>
              <a:rPr lang="en-US" dirty="0"/>
              <a:t>to broad array of specialists and facilities</a:t>
            </a:r>
          </a:p>
          <a:p>
            <a:pPr lvl="0"/>
            <a:r>
              <a:rPr lang="en-US" dirty="0" smtClean="0"/>
              <a:t>Special healthcare needs, including behavioral </a:t>
            </a:r>
            <a:r>
              <a:rPr lang="en-US" dirty="0"/>
              <a:t>health </a:t>
            </a:r>
            <a:r>
              <a:rPr lang="en-US" dirty="0" smtClean="0"/>
              <a:t>needs</a:t>
            </a:r>
          </a:p>
          <a:p>
            <a:r>
              <a:rPr lang="en-US" dirty="0"/>
              <a:t>History of trauma</a:t>
            </a:r>
          </a:p>
          <a:p>
            <a:pPr lvl="0"/>
            <a:r>
              <a:rPr lang="en-US" dirty="0" smtClean="0"/>
              <a:t>Lack of stability in living arrangements and caregivers </a:t>
            </a:r>
            <a:endParaRPr lang="en-US" dirty="0"/>
          </a:p>
          <a:p>
            <a:pPr lvl="0"/>
            <a:r>
              <a:rPr lang="en-US" dirty="0" smtClean="0"/>
              <a:t>Importance of system of care principles</a:t>
            </a:r>
          </a:p>
          <a:p>
            <a:r>
              <a:rPr lang="en-US" dirty="0"/>
              <a:t>Need for strong recipient protections</a:t>
            </a:r>
          </a:p>
          <a:p>
            <a:pPr lvl="0"/>
            <a:r>
              <a:rPr lang="en-US" dirty="0" smtClean="0"/>
              <a:t>Coordination with multiple state and local agencies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3184408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Refresh 4:3">
  <a:themeElements>
    <a:clrScheme name="Custom 5">
      <a:dk1>
        <a:srgbClr val="555759"/>
      </a:dk1>
      <a:lt1>
        <a:sysClr val="window" lastClr="FFFFFF"/>
      </a:lt1>
      <a:dk2>
        <a:srgbClr val="555759"/>
      </a:dk2>
      <a:lt2>
        <a:srgbClr val="FFFFFF"/>
      </a:lt2>
      <a:accent1>
        <a:srgbClr val="555759"/>
      </a:accent1>
      <a:accent2>
        <a:srgbClr val="95D600"/>
      </a:accent2>
      <a:accent3>
        <a:srgbClr val="0093C9"/>
      </a:accent3>
      <a:accent4>
        <a:srgbClr val="FFB718"/>
      </a:accent4>
      <a:accent5>
        <a:srgbClr val="E53C2E"/>
      </a:accent5>
      <a:accent6>
        <a:srgbClr val="8B189B"/>
      </a:accent6>
      <a:hlink>
        <a:srgbClr val="85D206"/>
      </a:hlink>
      <a:folHlink>
        <a:srgbClr val="648C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NCI Powerpoint 1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2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3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4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5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6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7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CORP_BrandRefreshNavigantTemplate4x3_GENERAL_PPT_FINAL" id="{16054F4B-10F3-43F3-8F72-DAFDE48216FA}" vid="{9D95547C-8E3A-4E42-9BC3-506234438A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1925</Words>
  <Application>Microsoft Office PowerPoint</Application>
  <PresentationFormat>On-screen Show (4:3)</PresentationFormat>
  <Paragraphs>326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Presentation_Refresh 4:3</vt:lpstr>
      <vt:lpstr>Slide 1</vt:lpstr>
      <vt:lpstr>Background </vt:lpstr>
      <vt:lpstr>Today’s Meeting</vt:lpstr>
      <vt:lpstr>Update regarding MCO Contracting</vt:lpstr>
      <vt:lpstr>Medicaid Delivery and financing system options can be placed along a continuum</vt:lpstr>
      <vt:lpstr>How will we evaluate delivery model options? </vt:lpstr>
      <vt:lpstr>three primary populations are currently excluded from mandatory MCO enrollment  </vt:lpstr>
      <vt:lpstr>Individuals who are aged, blind or have a disability often have unique needs</vt:lpstr>
      <vt:lpstr>Similarly, special considerations exist for Children in foster care</vt:lpstr>
      <vt:lpstr>Rural and Frontier Areas present distinct challenges that options will need to address </vt:lpstr>
      <vt:lpstr>What Delivery model options did we consider?</vt:lpstr>
      <vt:lpstr>Option 1: expand the MCO program statewide</vt:lpstr>
      <vt:lpstr>Option 2: Carve in additional populations to MCOs</vt:lpstr>
      <vt:lpstr>Option 3: Add a Managed Long-Term Services and Supports MCO</vt:lpstr>
      <vt:lpstr>Option 4: Add an Administrative Services Organization (ASO)</vt:lpstr>
      <vt:lpstr>Option 5: Develop Accountable Care Organizations (ACOs)</vt:lpstr>
      <vt:lpstr>Option 6: Implement a Patient Centered Medical Home (PCMH) program</vt:lpstr>
      <vt:lpstr>Option 7: Maintain Current Delivery Systems</vt:lpstr>
      <vt:lpstr>delivery Models share common approaches to support people with developmental disabilities (DD)</vt:lpstr>
      <vt:lpstr>Opportunities exist to Protect individuals with DD under delivery model options </vt:lpstr>
      <vt:lpstr>Options will address how revenue under supplemental payment programs will be affected</vt:lpstr>
      <vt:lpstr>CMS will not allow these Payments under full-risk Managed care, but options exist to maintain funding</vt:lpstr>
      <vt:lpstr>Next steps </vt:lpstr>
      <vt:lpstr>Community Input</vt:lpstr>
      <vt:lpstr>Slide 25</vt:lpstr>
    </vt:vector>
  </TitlesOfParts>
  <Company>Navigant Consulting,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to user</dc:title>
  <dc:creator>Janice Baria</dc:creator>
  <cp:lastModifiedBy>cmclachlan</cp:lastModifiedBy>
  <cp:revision>107</cp:revision>
  <dcterms:created xsi:type="dcterms:W3CDTF">2016-01-19T20:03:12Z</dcterms:created>
  <dcterms:modified xsi:type="dcterms:W3CDTF">2016-09-09T15:28:20Z</dcterms:modified>
</cp:coreProperties>
</file>