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40" r:id="rId6"/>
    <p:sldId id="273" r:id="rId7"/>
    <p:sldId id="321" r:id="rId8"/>
    <p:sldId id="274" r:id="rId9"/>
    <p:sldId id="322" r:id="rId10"/>
    <p:sldId id="323" r:id="rId11"/>
    <p:sldId id="324" r:id="rId12"/>
    <p:sldId id="341" r:id="rId13"/>
    <p:sldId id="326" r:id="rId14"/>
    <p:sldId id="355" r:id="rId15"/>
    <p:sldId id="356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B3FB0B-22D4-2D6E-641E-DB1788C0F700}" name="Jeffery Stroup" initials="JS" userId="S::jstroup@dhcfp.nv.gov::de91cde7-3309-4732-ad7c-5b8662e6109d" providerId="AD"/>
  <p188:author id="{0F9A3323-DE7A-C46F-0003-0434678D236B}" name="Shannon Litz" initials="SL" userId="S::sdlitz@dhhs.nv.gov::106d1661-f92b-42f5-a4dd-a72fb2d3ae5f" providerId="AD"/>
  <p188:author id="{D7835A4A-47E8-3F45-9E43-EE0F053881C8}" name="Devon Pickles" initials="DP" userId="S::devpickles@dhhs.nv.gov::feea5c95-f73b-4468-ab1c-e58dd51e4945" providerId="AD"/>
  <p188:author id="{5A7CE45C-1E9C-0066-A1E8-880A09A50AF1}" name="Stacie Weeks" initials="SW" userId="S::sweeks@dhcfp.nv.gov::01cd1c30-c5d0-4b2d-bdfe-42193a4d3bd2" providerId="AD"/>
  <p188:author id="{7CD2EA72-00D3-451C-7C40-54DBD6A53023}" name="Theresa Carsten" initials="TC" userId="S::theresa.carsten@dhcfp.nv.gov::fc64717e-6c84-4946-a7d3-c3564eaded59" providerId="AD"/>
  <p188:author id="{E78F0289-F674-CE37-2542-4BDFCA1B3458}" name="Casey Angres" initials="CA" userId="S::cangres@dhcfp.nv.gov::9ae79906-b82a-44fa-a03d-433f0aada56b" providerId="AD"/>
  <p188:author id="{B11C01A2-9E29-B519-A4A5-39F4EECB1784}" name="Jennifer Krupp" initials="JK" userId="S::jkrupp@dhcfp.nv.gov::8488e469-0214-4d9f-90c2-de35ce857bde" providerId="AD"/>
  <p188:author id="{7B483EEB-EF13-849C-88F7-C18DAEDF7744}" name="Sarah Dearborn" initials="SD" userId="S::sdearborn@dhcfp.nv.gov::021fc60f-1954-4cef-a4ea-eddf3d75df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47647D"/>
    <a:srgbClr val="2C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79661" autoAdjust="0"/>
  </p:normalViewPr>
  <p:slideViewPr>
    <p:cSldViewPr snapToGrid="0">
      <p:cViewPr varScale="1">
        <p:scale>
          <a:sx n="57" d="100"/>
          <a:sy n="57" d="100"/>
        </p:scale>
        <p:origin x="426" y="60"/>
      </p:cViewPr>
      <p:guideLst/>
    </p:cSldViewPr>
  </p:slideViewPr>
  <p:outlineViewPr>
    <p:cViewPr>
      <p:scale>
        <a:sx n="33" d="100"/>
        <a:sy n="33" d="100"/>
      </p:scale>
      <p:origin x="0" y="-90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ie Weeks" userId="01cd1c30-c5d0-4b2d-bdfe-42193a4d3bd2" providerId="ADAL" clId="{35A780D4-5452-4350-8D68-4CA3ED972360}"/>
    <pc:docChg chg="custSel modSld">
      <pc:chgData name="Stacie Weeks" userId="01cd1c30-c5d0-4b2d-bdfe-42193a4d3bd2" providerId="ADAL" clId="{35A780D4-5452-4350-8D68-4CA3ED972360}" dt="2025-02-25T21:51:20.213" v="391" actId="20577"/>
      <pc:docMkLst>
        <pc:docMk/>
      </pc:docMkLst>
      <pc:sldChg chg="modNotesTx">
        <pc:chgData name="Stacie Weeks" userId="01cd1c30-c5d0-4b2d-bdfe-42193a4d3bd2" providerId="ADAL" clId="{35A780D4-5452-4350-8D68-4CA3ED972360}" dt="2025-02-25T20:41:43.909" v="19" actId="20577"/>
        <pc:sldMkLst>
          <pc:docMk/>
          <pc:sldMk cId="2866144244" sldId="274"/>
        </pc:sldMkLst>
      </pc:sldChg>
      <pc:sldChg chg="modSp mod">
        <pc:chgData name="Stacie Weeks" userId="01cd1c30-c5d0-4b2d-bdfe-42193a4d3bd2" providerId="ADAL" clId="{35A780D4-5452-4350-8D68-4CA3ED972360}" dt="2025-02-25T20:55:48.313" v="20" actId="207"/>
        <pc:sldMkLst>
          <pc:docMk/>
          <pc:sldMk cId="3129490155" sldId="341"/>
        </pc:sldMkLst>
        <pc:spChg chg="mod">
          <ac:chgData name="Stacie Weeks" userId="01cd1c30-c5d0-4b2d-bdfe-42193a4d3bd2" providerId="ADAL" clId="{35A780D4-5452-4350-8D68-4CA3ED972360}" dt="2025-02-25T20:55:48.313" v="20" actId="207"/>
          <ac:spMkLst>
            <pc:docMk/>
            <pc:sldMk cId="3129490155" sldId="341"/>
            <ac:spMk id="2" creationId="{453B374D-4FFE-CF56-2776-680121F6F1C7}"/>
          </ac:spMkLst>
        </pc:spChg>
      </pc:sldChg>
      <pc:sldChg chg="modSp mod">
        <pc:chgData name="Stacie Weeks" userId="01cd1c30-c5d0-4b2d-bdfe-42193a4d3bd2" providerId="ADAL" clId="{35A780D4-5452-4350-8D68-4CA3ED972360}" dt="2025-02-25T21:51:20.213" v="391" actId="20577"/>
        <pc:sldMkLst>
          <pc:docMk/>
          <pc:sldMk cId="3887608254" sldId="356"/>
        </pc:sldMkLst>
        <pc:spChg chg="mod">
          <ac:chgData name="Stacie Weeks" userId="01cd1c30-c5d0-4b2d-bdfe-42193a4d3bd2" providerId="ADAL" clId="{35A780D4-5452-4350-8D68-4CA3ED972360}" dt="2025-02-25T21:50:21.598" v="258" actId="20577"/>
          <ac:spMkLst>
            <pc:docMk/>
            <pc:sldMk cId="3887608254" sldId="356"/>
            <ac:spMk id="2" creationId="{2656E140-7463-41CF-DDEB-A7E31059DAED}"/>
          </ac:spMkLst>
        </pc:spChg>
        <pc:spChg chg="mod">
          <ac:chgData name="Stacie Weeks" userId="01cd1c30-c5d0-4b2d-bdfe-42193a4d3bd2" providerId="ADAL" clId="{35A780D4-5452-4350-8D68-4CA3ED972360}" dt="2025-02-25T21:51:20.213" v="391" actId="20577"/>
          <ac:spMkLst>
            <pc:docMk/>
            <pc:sldMk cId="3887608254" sldId="356"/>
            <ac:spMk id="3" creationId="{BFDFF9F1-3054-DDD3-1378-FE5153EF39E0}"/>
          </ac:spMkLst>
        </pc:spChg>
      </pc:sldChg>
    </pc:docChg>
  </pc:docChgLst>
  <pc:docChgLst>
    <pc:chgData name="Stacie Weeks" userId="01cd1c30-c5d0-4b2d-bdfe-42193a4d3bd2" providerId="ADAL" clId="{DA33FD7F-A0CA-7448-B6C1-F4BB3CDE2EF4}"/>
    <pc:docChg chg="delSld modSld">
      <pc:chgData name="Stacie Weeks" userId="01cd1c30-c5d0-4b2d-bdfe-42193a4d3bd2" providerId="ADAL" clId="{DA33FD7F-A0CA-7448-B6C1-F4BB3CDE2EF4}" dt="2025-03-06T20:20:05.944" v="1" actId="2696"/>
      <pc:docMkLst>
        <pc:docMk/>
      </pc:docMkLst>
      <pc:sldChg chg="del">
        <pc:chgData name="Stacie Weeks" userId="01cd1c30-c5d0-4b2d-bdfe-42193a4d3bd2" providerId="ADAL" clId="{DA33FD7F-A0CA-7448-B6C1-F4BB3CDE2EF4}" dt="2025-03-06T20:20:05.944" v="1" actId="2696"/>
        <pc:sldMkLst>
          <pc:docMk/>
          <pc:sldMk cId="2487728656" sldId="270"/>
        </pc:sldMkLst>
      </pc:sldChg>
      <pc:sldChg chg="modSp">
        <pc:chgData name="Stacie Weeks" userId="01cd1c30-c5d0-4b2d-bdfe-42193a4d3bd2" providerId="ADAL" clId="{DA33FD7F-A0CA-7448-B6C1-F4BB3CDE2EF4}" dt="2025-03-06T20:19:57.522" v="0" actId="20577"/>
        <pc:sldMkLst>
          <pc:docMk/>
          <pc:sldMk cId="3804860474" sldId="340"/>
        </pc:sldMkLst>
        <pc:graphicFrameChg chg="modGraphic">
          <ac:chgData name="Stacie Weeks" userId="01cd1c30-c5d0-4b2d-bdfe-42193a4d3bd2" providerId="ADAL" clId="{DA33FD7F-A0CA-7448-B6C1-F4BB3CDE2EF4}" dt="2025-03-06T20:19:57.522" v="0" actId="20577"/>
          <ac:graphicFrameMkLst>
            <pc:docMk/>
            <pc:sldMk cId="3804860474" sldId="340"/>
            <ac:graphicFrameMk id="5" creationId="{41042DE8-A047-7571-225E-E84A2593E2B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v-my.sharepoint.com/personal/ellen_adsd_nv_gov/Documents/Budget%20FY24-25/DHCFP/G01%20Charts%20for%20Presentation%20(20230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dhcfp-ccfs.dhcfp.state.nv.us\groupfolders\accounting\BudgetsFolder\FY%202026%20-%202027%20Budget%20Prep\Presentations\Pre-Session%201.27.25\G01%20Charts%20for%20Presentation%20(2025012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dhcfp-ccfs.dhcfp.state.nv.us\groupfolders\accounting\BudgetsFolder\FY%202026%20-%202027%20Budget%20Prep\Presentations\Pre-Session%201.27.25\G01%20Charts%20for%20Presentation%20(20250127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63928695784042"/>
          <c:y val="0.10984155397239818"/>
          <c:w val="0.62962347009588471"/>
          <c:h val="0.87036174640818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Legislative Approved FY24-FY25 Biennium</a:t>
            </a:r>
          </a:p>
        </c:rich>
      </c:tx>
      <c:layout>
        <c:manualLayout>
          <c:xMode val="edge"/>
          <c:yMode val="edge"/>
          <c:x val="0.23576613931648335"/>
          <c:y val="3.1727260096465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563928695784042"/>
          <c:y val="0.10984155397239818"/>
          <c:w val="0.62962347009588471"/>
          <c:h val="0.87036174640818176"/>
        </c:manualLayout>
      </c:layout>
      <c:pieChart>
        <c:varyColors val="1"/>
        <c:ser>
          <c:idx val="0"/>
          <c:order val="0"/>
          <c:tx>
            <c:strRef>
              <c:f>'Data for Pie Charts'!$F$2</c:f>
              <c:strCache>
                <c:ptCount val="1"/>
                <c:pt idx="0">
                  <c:v>Legislative Approved FY24-FY25 Biennium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7647D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A6-4356-8A8A-89B41C63068E}"/>
              </c:ext>
            </c:extLst>
          </c:dPt>
          <c:dPt>
            <c:idx val="1"/>
            <c:bubble3D val="0"/>
            <c:spPr>
              <a:solidFill>
                <a:srgbClr val="1F4E79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A6-4356-8A8A-89B41C63068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A6-4356-8A8A-89B41C63068E}"/>
              </c:ext>
            </c:extLst>
          </c:dPt>
          <c:dLbls>
            <c:dLbl>
              <c:idx val="0"/>
              <c:layout>
                <c:manualLayout>
                  <c:x val="-0.10399725688060592"/>
                  <c:y val="0.207551801080297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A6-4356-8A8A-89B41C63068E}"/>
                </c:ext>
              </c:extLst>
            </c:dLbl>
            <c:dLbl>
              <c:idx val="1"/>
              <c:layout>
                <c:manualLayout>
                  <c:x val="-1.7838312618676376E-2"/>
                  <c:y val="-0.148970343755542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74110388559137"/>
                      <c:h val="0.182169817901669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A6-4356-8A8A-89B41C63068E}"/>
                </c:ext>
              </c:extLst>
            </c:dLbl>
            <c:dLbl>
              <c:idx val="2"/>
              <c:layout>
                <c:manualLayout>
                  <c:x val="0.21751538939112647"/>
                  <c:y val="0.194453871885909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09403534153646"/>
                      <c:h val="0.138263834975294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7A6-4356-8A8A-89B41C630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for Pie Charts'!$E$3:$E$5</c:f>
              <c:strCache>
                <c:ptCount val="3"/>
                <c:pt idx="0">
                  <c:v>General Fund</c:v>
                </c:pt>
                <c:pt idx="1">
                  <c:v>Federal</c:v>
                </c:pt>
                <c:pt idx="2">
                  <c:v>Other</c:v>
                </c:pt>
              </c:strCache>
            </c:strRef>
          </c:cat>
          <c:val>
            <c:numRef>
              <c:f>'Data for Pie Charts'!$F$3:$F$5</c:f>
              <c:numCache>
                <c:formatCode>"$"#,##0</c:formatCode>
                <c:ptCount val="3"/>
                <c:pt idx="0">
                  <c:v>2532495671</c:v>
                </c:pt>
                <c:pt idx="1">
                  <c:v>9552671515</c:v>
                </c:pt>
                <c:pt idx="2">
                  <c:v>3787736526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A6-4356-8A8A-89B41C63068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Governor Recommends FY26-FY27 Biennium</a:t>
            </a:r>
          </a:p>
        </c:rich>
      </c:tx>
      <c:layout>
        <c:manualLayout>
          <c:xMode val="edge"/>
          <c:yMode val="edge"/>
          <c:x val="0.23040794749634905"/>
          <c:y val="0.1060138749623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81599173979922"/>
          <c:y val="0.18642030711635252"/>
          <c:w val="0.62827629464653512"/>
          <c:h val="0.86711546436276843"/>
        </c:manualLayout>
      </c:layout>
      <c:pieChart>
        <c:varyColors val="1"/>
        <c:ser>
          <c:idx val="0"/>
          <c:order val="0"/>
          <c:tx>
            <c:strRef>
              <c:f>'Data for Pie Charts'!$G$2</c:f>
              <c:strCache>
                <c:ptCount val="1"/>
                <c:pt idx="0">
                  <c:v>Governor Recommends FY26-FY27 Biennium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7647D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D97-41D3-8B80-52EB68E330B4}"/>
              </c:ext>
            </c:extLst>
          </c:dPt>
          <c:dPt>
            <c:idx val="1"/>
            <c:bubble3D val="0"/>
            <c:spPr>
              <a:solidFill>
                <a:srgbClr val="1F4E79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D97-41D3-8B80-52EB68E330B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D97-41D3-8B80-52EB68E330B4}"/>
              </c:ext>
            </c:extLst>
          </c:dPt>
          <c:dLbls>
            <c:dLbl>
              <c:idx val="0"/>
              <c:layout>
                <c:manualLayout>
                  <c:x val="-0.13554198742673332"/>
                  <c:y val="0.199474895222267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18855601980776"/>
                      <c:h val="0.149535444846808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97-41D3-8B80-52EB68E330B4}"/>
                </c:ext>
              </c:extLst>
            </c:dLbl>
            <c:dLbl>
              <c:idx val="1"/>
              <c:layout>
                <c:manualLayout>
                  <c:x val="-7.6674079117925911E-2"/>
                  <c:y val="-0.177787120613901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16544168934511"/>
                      <c:h val="0.175286865504489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D97-41D3-8B80-52EB68E330B4}"/>
                </c:ext>
              </c:extLst>
            </c:dLbl>
            <c:dLbl>
              <c:idx val="2"/>
              <c:layout>
                <c:manualLayout>
                  <c:x val="0.21790869755683584"/>
                  <c:y val="0.159566116131580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FA1937-81A8-41C8-A7F3-AD2E0D2E6BFA}" type="CATEGORYNAME">
                      <a:rPr lang="en-US" sz="14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/>
                      <a:t>
</a:t>
                    </a:r>
                    <a:fld id="{9F5E7A50-6C61-418E-B65E-E75A121D6D37}" type="VALUE">
                      <a:rPr lang="en-US" sz="1400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1400" baseline="0"/>
                      <a:t>
</a:t>
                    </a:r>
                    <a:fld id="{9D2017F2-074F-4F76-A119-A94BF7E5C9D3}" type="PERCENTAGE">
                      <a:rPr lang="en-US" sz="1400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4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16265089767575"/>
                      <c:h val="0.14103070054324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D97-41D3-8B80-52EB68E330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for Pie Charts'!$E$3:$E$5</c:f>
              <c:strCache>
                <c:ptCount val="3"/>
                <c:pt idx="0">
                  <c:v>General Fund</c:v>
                </c:pt>
                <c:pt idx="1">
                  <c:v>Federal</c:v>
                </c:pt>
                <c:pt idx="2">
                  <c:v>Other</c:v>
                </c:pt>
              </c:strCache>
            </c:strRef>
          </c:cat>
          <c:val>
            <c:numRef>
              <c:f>'Data for Pie Charts'!$G$3:$G$5</c:f>
              <c:numCache>
                <c:formatCode>"$"#,##0</c:formatCode>
                <c:ptCount val="3"/>
                <c:pt idx="0">
                  <c:v>2721297165</c:v>
                </c:pt>
                <c:pt idx="1">
                  <c:v>10851212031</c:v>
                </c:pt>
                <c:pt idx="2">
                  <c:v>4935628033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97-41D3-8B80-52EB68E330B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74945-F5C8-4056-BE31-C73458571A4E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8F1CDFA-CFC7-49B3-B5B0-073D40083647}">
      <dgm:prSet/>
      <dgm:spPr/>
      <dgm:t>
        <a:bodyPr/>
        <a:lstStyle/>
        <a:p>
          <a:r>
            <a:rPr lang="en-US" dirty="0"/>
            <a:t>Benefit cuts or reductions for optional services only</a:t>
          </a:r>
        </a:p>
      </dgm:t>
    </dgm:pt>
    <dgm:pt modelId="{B8624469-AD25-40A3-B007-2F05B248CBDB}" type="parTrans" cxnId="{BEC98638-AEF5-4125-B4E4-77139AC7FB98}">
      <dgm:prSet/>
      <dgm:spPr/>
      <dgm:t>
        <a:bodyPr/>
        <a:lstStyle/>
        <a:p>
          <a:endParaRPr lang="en-US"/>
        </a:p>
      </dgm:t>
    </dgm:pt>
    <dgm:pt modelId="{6571B718-1D5D-4283-8D0C-5E08AD06340C}" type="sibTrans" cxnId="{BEC98638-AEF5-4125-B4E4-77139AC7FB98}">
      <dgm:prSet/>
      <dgm:spPr/>
      <dgm:t>
        <a:bodyPr/>
        <a:lstStyle/>
        <a:p>
          <a:endParaRPr lang="en-US"/>
        </a:p>
      </dgm:t>
    </dgm:pt>
    <dgm:pt modelId="{2BBDC833-9561-43B0-B681-CEF0BBC0CCC9}">
      <dgm:prSet/>
      <dgm:spPr/>
      <dgm:t>
        <a:bodyPr/>
        <a:lstStyle/>
        <a:p>
          <a:r>
            <a:rPr lang="en-US" dirty="0"/>
            <a:t>Eligibility reductions for optional populations only</a:t>
          </a:r>
        </a:p>
      </dgm:t>
    </dgm:pt>
    <dgm:pt modelId="{B3445446-DF83-4A00-95E5-06C307A1912C}" type="parTrans" cxnId="{48CE72A7-5E41-4392-AD7F-6F233848FDBE}">
      <dgm:prSet/>
      <dgm:spPr/>
      <dgm:t>
        <a:bodyPr/>
        <a:lstStyle/>
        <a:p>
          <a:endParaRPr lang="en-US"/>
        </a:p>
      </dgm:t>
    </dgm:pt>
    <dgm:pt modelId="{6295E2C8-8D0B-4E5C-8456-6E3FA9305F00}" type="sibTrans" cxnId="{48CE72A7-5E41-4392-AD7F-6F233848FDBE}">
      <dgm:prSet/>
      <dgm:spPr/>
      <dgm:t>
        <a:bodyPr/>
        <a:lstStyle/>
        <a:p>
          <a:endParaRPr lang="en-US"/>
        </a:p>
      </dgm:t>
    </dgm:pt>
    <dgm:pt modelId="{B5DAB0CD-D630-4F5F-BC97-655471618FD3}">
      <dgm:prSet/>
      <dgm:spPr/>
      <dgm:t>
        <a:bodyPr/>
        <a:lstStyle/>
        <a:p>
          <a:r>
            <a:rPr lang="en-US" dirty="0"/>
            <a:t>Provider reimbursement rate reductions (access rule limits)</a:t>
          </a:r>
        </a:p>
      </dgm:t>
    </dgm:pt>
    <dgm:pt modelId="{0FF7D5F0-E9A5-4531-AFFD-6EB157C1F900}" type="parTrans" cxnId="{A9002146-752A-4E2A-AC09-E3F118A13F8E}">
      <dgm:prSet/>
      <dgm:spPr/>
      <dgm:t>
        <a:bodyPr/>
        <a:lstStyle/>
        <a:p>
          <a:endParaRPr lang="en-US"/>
        </a:p>
      </dgm:t>
    </dgm:pt>
    <dgm:pt modelId="{97064187-DF9D-4C12-B901-7E45B3ABB063}" type="sibTrans" cxnId="{A9002146-752A-4E2A-AC09-E3F118A13F8E}">
      <dgm:prSet/>
      <dgm:spPr/>
      <dgm:t>
        <a:bodyPr/>
        <a:lstStyle/>
        <a:p>
          <a:endParaRPr lang="en-US"/>
        </a:p>
      </dgm:t>
    </dgm:pt>
    <dgm:pt modelId="{615A802E-8CF1-4A36-8685-67DF40B9EF18}">
      <dgm:prSet/>
      <dgm:spPr/>
      <dgm:t>
        <a:bodyPr/>
        <a:lstStyle/>
        <a:p>
          <a:r>
            <a:rPr lang="en-US" dirty="0"/>
            <a:t>Generation of state revenue (new fees, taxes, etc.) or Cuts to general fund for non-Medicaid programs</a:t>
          </a:r>
        </a:p>
      </dgm:t>
    </dgm:pt>
    <dgm:pt modelId="{1BC9EE99-93A9-43E4-8B4C-65A99840C3FD}" type="parTrans" cxnId="{65769AAB-5C26-485A-8AC6-E92E43351D35}">
      <dgm:prSet/>
      <dgm:spPr/>
      <dgm:t>
        <a:bodyPr/>
        <a:lstStyle/>
        <a:p>
          <a:endParaRPr lang="en-US"/>
        </a:p>
      </dgm:t>
    </dgm:pt>
    <dgm:pt modelId="{6E258FAB-0188-42EB-BA03-0E00D6B4D445}" type="sibTrans" cxnId="{65769AAB-5C26-485A-8AC6-E92E43351D35}">
      <dgm:prSet/>
      <dgm:spPr/>
      <dgm:t>
        <a:bodyPr/>
        <a:lstStyle/>
        <a:p>
          <a:endParaRPr lang="en-US"/>
        </a:p>
      </dgm:t>
    </dgm:pt>
    <dgm:pt modelId="{9BD206BA-0373-49F9-B51A-33EA21BC112F}" type="pres">
      <dgm:prSet presAssocID="{ADA74945-F5C8-4056-BE31-C73458571A4E}" presName="root" presStyleCnt="0">
        <dgm:presLayoutVars>
          <dgm:dir/>
          <dgm:resizeHandles val="exact"/>
        </dgm:presLayoutVars>
      </dgm:prSet>
      <dgm:spPr/>
    </dgm:pt>
    <dgm:pt modelId="{9A326C27-25AA-4C10-B59D-4C4A64EA3943}" type="pres">
      <dgm:prSet presAssocID="{ADA74945-F5C8-4056-BE31-C73458571A4E}" presName="container" presStyleCnt="0">
        <dgm:presLayoutVars>
          <dgm:dir/>
          <dgm:resizeHandles val="exact"/>
        </dgm:presLayoutVars>
      </dgm:prSet>
      <dgm:spPr/>
    </dgm:pt>
    <dgm:pt modelId="{2A5857A4-FAC8-44A2-9E2B-C902306B503C}" type="pres">
      <dgm:prSet presAssocID="{A8F1CDFA-CFC7-49B3-B5B0-073D40083647}" presName="compNode" presStyleCnt="0"/>
      <dgm:spPr/>
    </dgm:pt>
    <dgm:pt modelId="{6AB5FF29-CBD9-4FF1-AB6A-26C7296063AF}" type="pres">
      <dgm:prSet presAssocID="{A8F1CDFA-CFC7-49B3-B5B0-073D40083647}" presName="iconBgRect" presStyleLbl="bgShp" presStyleIdx="0" presStyleCnt="4"/>
      <dgm:spPr>
        <a:solidFill>
          <a:schemeClr val="accent1">
            <a:lumMod val="20000"/>
            <a:lumOff val="80000"/>
          </a:schemeClr>
        </a:solidFill>
      </dgm:spPr>
    </dgm:pt>
    <dgm:pt modelId="{C6B36B15-782C-45D4-8476-421CB3CF3E7F}" type="pres">
      <dgm:prSet presAssocID="{A8F1CDFA-CFC7-49B3-B5B0-073D400836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BC4E4EC-E0F9-4EAB-AA70-B67D0D508861}" type="pres">
      <dgm:prSet presAssocID="{A8F1CDFA-CFC7-49B3-B5B0-073D40083647}" presName="spaceRect" presStyleCnt="0"/>
      <dgm:spPr/>
    </dgm:pt>
    <dgm:pt modelId="{066E24EE-0D17-4D58-ADE1-0CC712888863}" type="pres">
      <dgm:prSet presAssocID="{A8F1CDFA-CFC7-49B3-B5B0-073D40083647}" presName="textRect" presStyleLbl="revTx" presStyleIdx="0" presStyleCnt="4">
        <dgm:presLayoutVars>
          <dgm:chMax val="1"/>
          <dgm:chPref val="1"/>
        </dgm:presLayoutVars>
      </dgm:prSet>
      <dgm:spPr/>
    </dgm:pt>
    <dgm:pt modelId="{A76010E7-4C84-4728-8623-DAA020191F12}" type="pres">
      <dgm:prSet presAssocID="{6571B718-1D5D-4283-8D0C-5E08AD06340C}" presName="sibTrans" presStyleLbl="sibTrans2D1" presStyleIdx="0" presStyleCnt="0"/>
      <dgm:spPr/>
    </dgm:pt>
    <dgm:pt modelId="{CA2FEE58-8E2A-4C0D-A0EF-37C9827208C4}" type="pres">
      <dgm:prSet presAssocID="{2BBDC833-9561-43B0-B681-CEF0BBC0CCC9}" presName="compNode" presStyleCnt="0"/>
      <dgm:spPr/>
    </dgm:pt>
    <dgm:pt modelId="{87F9CBE2-3BBF-4998-9EBD-D0A54DE7DAFB}" type="pres">
      <dgm:prSet presAssocID="{2BBDC833-9561-43B0-B681-CEF0BBC0CCC9}" presName="iconBgRect" presStyleLbl="bgShp" presStyleIdx="1" presStyleCnt="4"/>
      <dgm:spPr>
        <a:solidFill>
          <a:schemeClr val="accent1">
            <a:lumMod val="20000"/>
            <a:lumOff val="80000"/>
          </a:schemeClr>
        </a:solidFill>
      </dgm:spPr>
    </dgm:pt>
    <dgm:pt modelId="{371795D2-FE6F-48C9-9ADC-9C2E10E31237}" type="pres">
      <dgm:prSet presAssocID="{2BBDC833-9561-43B0-B681-CEF0BBC0CCC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9753857-B549-4B3E-AC75-2C7DD9F9605C}" type="pres">
      <dgm:prSet presAssocID="{2BBDC833-9561-43B0-B681-CEF0BBC0CCC9}" presName="spaceRect" presStyleCnt="0"/>
      <dgm:spPr/>
    </dgm:pt>
    <dgm:pt modelId="{223DED67-87AE-495E-B0DC-C7FB8DD4B2FD}" type="pres">
      <dgm:prSet presAssocID="{2BBDC833-9561-43B0-B681-CEF0BBC0CCC9}" presName="textRect" presStyleLbl="revTx" presStyleIdx="1" presStyleCnt="4">
        <dgm:presLayoutVars>
          <dgm:chMax val="1"/>
          <dgm:chPref val="1"/>
        </dgm:presLayoutVars>
      </dgm:prSet>
      <dgm:spPr/>
    </dgm:pt>
    <dgm:pt modelId="{8D1F53B7-B673-4205-9FA4-12E052D31480}" type="pres">
      <dgm:prSet presAssocID="{6295E2C8-8D0B-4E5C-8456-6E3FA9305F00}" presName="sibTrans" presStyleLbl="sibTrans2D1" presStyleIdx="0" presStyleCnt="0"/>
      <dgm:spPr/>
    </dgm:pt>
    <dgm:pt modelId="{24498368-FCE9-4E30-8DAC-07D52C30BB4C}" type="pres">
      <dgm:prSet presAssocID="{B5DAB0CD-D630-4F5F-BC97-655471618FD3}" presName="compNode" presStyleCnt="0"/>
      <dgm:spPr/>
    </dgm:pt>
    <dgm:pt modelId="{41385CE3-49B9-4321-BF80-9840AB4B461C}" type="pres">
      <dgm:prSet presAssocID="{B5DAB0CD-D630-4F5F-BC97-655471618FD3}" presName="iconBgRect" presStyleLbl="bgShp" presStyleIdx="2" presStyleCnt="4"/>
      <dgm:spPr>
        <a:solidFill>
          <a:schemeClr val="accent1">
            <a:lumMod val="20000"/>
            <a:lumOff val="80000"/>
          </a:schemeClr>
        </a:solidFill>
      </dgm:spPr>
    </dgm:pt>
    <dgm:pt modelId="{B007AC4F-3AAE-4A1F-8F70-592BE091F5AC}" type="pres">
      <dgm:prSet presAssocID="{B5DAB0CD-D630-4F5F-BC97-655471618FD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DE53511-B828-471A-A6C0-2052BBF0BE4B}" type="pres">
      <dgm:prSet presAssocID="{B5DAB0CD-D630-4F5F-BC97-655471618FD3}" presName="spaceRect" presStyleCnt="0"/>
      <dgm:spPr/>
    </dgm:pt>
    <dgm:pt modelId="{303EE080-AF89-4FD5-AB3F-39FD47795C44}" type="pres">
      <dgm:prSet presAssocID="{B5DAB0CD-D630-4F5F-BC97-655471618FD3}" presName="textRect" presStyleLbl="revTx" presStyleIdx="2" presStyleCnt="4">
        <dgm:presLayoutVars>
          <dgm:chMax val="1"/>
          <dgm:chPref val="1"/>
        </dgm:presLayoutVars>
      </dgm:prSet>
      <dgm:spPr/>
    </dgm:pt>
    <dgm:pt modelId="{2A23721C-3DE6-4BE6-B0D3-5992289FC46A}" type="pres">
      <dgm:prSet presAssocID="{97064187-DF9D-4C12-B901-7E45B3ABB063}" presName="sibTrans" presStyleLbl="sibTrans2D1" presStyleIdx="0" presStyleCnt="0"/>
      <dgm:spPr/>
    </dgm:pt>
    <dgm:pt modelId="{FC4D58CF-515E-4BC7-9498-5245AC33FED9}" type="pres">
      <dgm:prSet presAssocID="{615A802E-8CF1-4A36-8685-67DF40B9EF18}" presName="compNode" presStyleCnt="0"/>
      <dgm:spPr/>
    </dgm:pt>
    <dgm:pt modelId="{074F7929-AD34-4A23-A754-898A985B7878}" type="pres">
      <dgm:prSet presAssocID="{615A802E-8CF1-4A36-8685-67DF40B9EF18}" presName="iconBgRect" presStyleLbl="bgShp" presStyleIdx="3" presStyleCnt="4"/>
      <dgm:spPr>
        <a:solidFill>
          <a:schemeClr val="accent1">
            <a:lumMod val="20000"/>
            <a:lumOff val="80000"/>
          </a:schemeClr>
        </a:solidFill>
      </dgm:spPr>
    </dgm:pt>
    <dgm:pt modelId="{B9A62119-9FED-480E-8EB1-7358B053785A}" type="pres">
      <dgm:prSet presAssocID="{615A802E-8CF1-4A36-8685-67DF40B9EF1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467CD72-BBE0-4AAD-A066-0387AA34D47E}" type="pres">
      <dgm:prSet presAssocID="{615A802E-8CF1-4A36-8685-67DF40B9EF18}" presName="spaceRect" presStyleCnt="0"/>
      <dgm:spPr/>
    </dgm:pt>
    <dgm:pt modelId="{004BC687-EB22-4DDD-BDC0-7A7637548B47}" type="pres">
      <dgm:prSet presAssocID="{615A802E-8CF1-4A36-8685-67DF40B9EF1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8CE2B0F-41DC-4E5A-A8FB-99EB0ECDBF5F}" type="presOf" srcId="{A8F1CDFA-CFC7-49B3-B5B0-073D40083647}" destId="{066E24EE-0D17-4D58-ADE1-0CC712888863}" srcOrd="0" destOrd="0" presId="urn:microsoft.com/office/officeart/2018/2/layout/IconCircleList"/>
    <dgm:cxn modelId="{FCF34211-FDDB-414C-8C6A-8E63183478E8}" type="presOf" srcId="{97064187-DF9D-4C12-B901-7E45B3ABB063}" destId="{2A23721C-3DE6-4BE6-B0D3-5992289FC46A}" srcOrd="0" destOrd="0" presId="urn:microsoft.com/office/officeart/2018/2/layout/IconCircleList"/>
    <dgm:cxn modelId="{B9556018-D125-4158-916B-FA334A2ACBCD}" type="presOf" srcId="{6571B718-1D5D-4283-8D0C-5E08AD06340C}" destId="{A76010E7-4C84-4728-8623-DAA020191F12}" srcOrd="0" destOrd="0" presId="urn:microsoft.com/office/officeart/2018/2/layout/IconCircleList"/>
    <dgm:cxn modelId="{6F4E0E26-5723-4C56-9F28-64D777A2FF52}" type="presOf" srcId="{B5DAB0CD-D630-4F5F-BC97-655471618FD3}" destId="{303EE080-AF89-4FD5-AB3F-39FD47795C44}" srcOrd="0" destOrd="0" presId="urn:microsoft.com/office/officeart/2018/2/layout/IconCircleList"/>
    <dgm:cxn modelId="{BEC98638-AEF5-4125-B4E4-77139AC7FB98}" srcId="{ADA74945-F5C8-4056-BE31-C73458571A4E}" destId="{A8F1CDFA-CFC7-49B3-B5B0-073D40083647}" srcOrd="0" destOrd="0" parTransId="{B8624469-AD25-40A3-B007-2F05B248CBDB}" sibTransId="{6571B718-1D5D-4283-8D0C-5E08AD06340C}"/>
    <dgm:cxn modelId="{7F3ABB3B-272F-448D-A95F-E4A0B127B1BB}" type="presOf" srcId="{ADA74945-F5C8-4056-BE31-C73458571A4E}" destId="{9BD206BA-0373-49F9-B51A-33EA21BC112F}" srcOrd="0" destOrd="0" presId="urn:microsoft.com/office/officeart/2018/2/layout/IconCircleList"/>
    <dgm:cxn modelId="{A9002146-752A-4E2A-AC09-E3F118A13F8E}" srcId="{ADA74945-F5C8-4056-BE31-C73458571A4E}" destId="{B5DAB0CD-D630-4F5F-BC97-655471618FD3}" srcOrd="2" destOrd="0" parTransId="{0FF7D5F0-E9A5-4531-AFFD-6EB157C1F900}" sibTransId="{97064187-DF9D-4C12-B901-7E45B3ABB063}"/>
    <dgm:cxn modelId="{D23FA08D-B04E-4EE0-8DA2-03876745E4E5}" type="presOf" srcId="{6295E2C8-8D0B-4E5C-8456-6E3FA9305F00}" destId="{8D1F53B7-B673-4205-9FA4-12E052D31480}" srcOrd="0" destOrd="0" presId="urn:microsoft.com/office/officeart/2018/2/layout/IconCircleList"/>
    <dgm:cxn modelId="{48CE72A7-5E41-4392-AD7F-6F233848FDBE}" srcId="{ADA74945-F5C8-4056-BE31-C73458571A4E}" destId="{2BBDC833-9561-43B0-B681-CEF0BBC0CCC9}" srcOrd="1" destOrd="0" parTransId="{B3445446-DF83-4A00-95E5-06C307A1912C}" sibTransId="{6295E2C8-8D0B-4E5C-8456-6E3FA9305F00}"/>
    <dgm:cxn modelId="{65769AAB-5C26-485A-8AC6-E92E43351D35}" srcId="{ADA74945-F5C8-4056-BE31-C73458571A4E}" destId="{615A802E-8CF1-4A36-8685-67DF40B9EF18}" srcOrd="3" destOrd="0" parTransId="{1BC9EE99-93A9-43E4-8B4C-65A99840C3FD}" sibTransId="{6E258FAB-0188-42EB-BA03-0E00D6B4D445}"/>
    <dgm:cxn modelId="{15D9CDAC-6315-4467-A1C4-B2AF492603D9}" type="presOf" srcId="{615A802E-8CF1-4A36-8685-67DF40B9EF18}" destId="{004BC687-EB22-4DDD-BDC0-7A7637548B47}" srcOrd="0" destOrd="0" presId="urn:microsoft.com/office/officeart/2018/2/layout/IconCircleList"/>
    <dgm:cxn modelId="{8C6F0BF1-57B3-4866-946E-2C82247E34BC}" type="presOf" srcId="{2BBDC833-9561-43B0-B681-CEF0BBC0CCC9}" destId="{223DED67-87AE-495E-B0DC-C7FB8DD4B2FD}" srcOrd="0" destOrd="0" presId="urn:microsoft.com/office/officeart/2018/2/layout/IconCircleList"/>
    <dgm:cxn modelId="{06253297-3E61-4DE6-87CC-667C1A2EF436}" type="presParOf" srcId="{9BD206BA-0373-49F9-B51A-33EA21BC112F}" destId="{9A326C27-25AA-4C10-B59D-4C4A64EA3943}" srcOrd="0" destOrd="0" presId="urn:microsoft.com/office/officeart/2018/2/layout/IconCircleList"/>
    <dgm:cxn modelId="{13F541B9-F0E5-41AB-B83A-94F03C432A79}" type="presParOf" srcId="{9A326C27-25AA-4C10-B59D-4C4A64EA3943}" destId="{2A5857A4-FAC8-44A2-9E2B-C902306B503C}" srcOrd="0" destOrd="0" presId="urn:microsoft.com/office/officeart/2018/2/layout/IconCircleList"/>
    <dgm:cxn modelId="{0D077536-869D-4AD7-8A1E-DAAC66F844CB}" type="presParOf" srcId="{2A5857A4-FAC8-44A2-9E2B-C902306B503C}" destId="{6AB5FF29-CBD9-4FF1-AB6A-26C7296063AF}" srcOrd="0" destOrd="0" presId="urn:microsoft.com/office/officeart/2018/2/layout/IconCircleList"/>
    <dgm:cxn modelId="{367A486E-D3BC-4C3C-B5C3-315CB54F0416}" type="presParOf" srcId="{2A5857A4-FAC8-44A2-9E2B-C902306B503C}" destId="{C6B36B15-782C-45D4-8476-421CB3CF3E7F}" srcOrd="1" destOrd="0" presId="urn:microsoft.com/office/officeart/2018/2/layout/IconCircleList"/>
    <dgm:cxn modelId="{B91F4451-0240-4688-9DEC-E7EB7D18F59E}" type="presParOf" srcId="{2A5857A4-FAC8-44A2-9E2B-C902306B503C}" destId="{5BC4E4EC-E0F9-4EAB-AA70-B67D0D508861}" srcOrd="2" destOrd="0" presId="urn:microsoft.com/office/officeart/2018/2/layout/IconCircleList"/>
    <dgm:cxn modelId="{821059E5-6E93-46E2-BED0-F2DD28C098B9}" type="presParOf" srcId="{2A5857A4-FAC8-44A2-9E2B-C902306B503C}" destId="{066E24EE-0D17-4D58-ADE1-0CC712888863}" srcOrd="3" destOrd="0" presId="urn:microsoft.com/office/officeart/2018/2/layout/IconCircleList"/>
    <dgm:cxn modelId="{C4622657-DA2E-4203-B03F-02207AAA4B61}" type="presParOf" srcId="{9A326C27-25AA-4C10-B59D-4C4A64EA3943}" destId="{A76010E7-4C84-4728-8623-DAA020191F12}" srcOrd="1" destOrd="0" presId="urn:microsoft.com/office/officeart/2018/2/layout/IconCircleList"/>
    <dgm:cxn modelId="{06BB8FE5-B400-4E8A-AAE7-7200EC649BFD}" type="presParOf" srcId="{9A326C27-25AA-4C10-B59D-4C4A64EA3943}" destId="{CA2FEE58-8E2A-4C0D-A0EF-37C9827208C4}" srcOrd="2" destOrd="0" presId="urn:microsoft.com/office/officeart/2018/2/layout/IconCircleList"/>
    <dgm:cxn modelId="{7944568F-E326-4BC7-8D7A-4C7F89DD5F6A}" type="presParOf" srcId="{CA2FEE58-8E2A-4C0D-A0EF-37C9827208C4}" destId="{87F9CBE2-3BBF-4998-9EBD-D0A54DE7DAFB}" srcOrd="0" destOrd="0" presId="urn:microsoft.com/office/officeart/2018/2/layout/IconCircleList"/>
    <dgm:cxn modelId="{B226A538-964D-4A40-B800-8538F7FB5B1B}" type="presParOf" srcId="{CA2FEE58-8E2A-4C0D-A0EF-37C9827208C4}" destId="{371795D2-FE6F-48C9-9ADC-9C2E10E31237}" srcOrd="1" destOrd="0" presId="urn:microsoft.com/office/officeart/2018/2/layout/IconCircleList"/>
    <dgm:cxn modelId="{0255F7E3-F645-40C0-9239-69271E39BD74}" type="presParOf" srcId="{CA2FEE58-8E2A-4C0D-A0EF-37C9827208C4}" destId="{B9753857-B549-4B3E-AC75-2C7DD9F9605C}" srcOrd="2" destOrd="0" presId="urn:microsoft.com/office/officeart/2018/2/layout/IconCircleList"/>
    <dgm:cxn modelId="{C6AE7DAA-8D91-4F9A-9EF0-190A1E0C0BA8}" type="presParOf" srcId="{CA2FEE58-8E2A-4C0D-A0EF-37C9827208C4}" destId="{223DED67-87AE-495E-B0DC-C7FB8DD4B2FD}" srcOrd="3" destOrd="0" presId="urn:microsoft.com/office/officeart/2018/2/layout/IconCircleList"/>
    <dgm:cxn modelId="{19D20148-AAC7-4A9C-B803-C1562E3B1DC8}" type="presParOf" srcId="{9A326C27-25AA-4C10-B59D-4C4A64EA3943}" destId="{8D1F53B7-B673-4205-9FA4-12E052D31480}" srcOrd="3" destOrd="0" presId="urn:microsoft.com/office/officeart/2018/2/layout/IconCircleList"/>
    <dgm:cxn modelId="{FAF31BC2-E515-4047-91C5-0E7013B1499A}" type="presParOf" srcId="{9A326C27-25AA-4C10-B59D-4C4A64EA3943}" destId="{24498368-FCE9-4E30-8DAC-07D52C30BB4C}" srcOrd="4" destOrd="0" presId="urn:microsoft.com/office/officeart/2018/2/layout/IconCircleList"/>
    <dgm:cxn modelId="{9B639128-8941-4747-821A-09F528EFC0AE}" type="presParOf" srcId="{24498368-FCE9-4E30-8DAC-07D52C30BB4C}" destId="{41385CE3-49B9-4321-BF80-9840AB4B461C}" srcOrd="0" destOrd="0" presId="urn:microsoft.com/office/officeart/2018/2/layout/IconCircleList"/>
    <dgm:cxn modelId="{2ED76DA9-EA95-4531-AB85-4AC4F9FAE083}" type="presParOf" srcId="{24498368-FCE9-4E30-8DAC-07D52C30BB4C}" destId="{B007AC4F-3AAE-4A1F-8F70-592BE091F5AC}" srcOrd="1" destOrd="0" presId="urn:microsoft.com/office/officeart/2018/2/layout/IconCircleList"/>
    <dgm:cxn modelId="{AC9743A7-5E05-408F-B2A5-90283B930C15}" type="presParOf" srcId="{24498368-FCE9-4E30-8DAC-07D52C30BB4C}" destId="{3DE53511-B828-471A-A6C0-2052BBF0BE4B}" srcOrd="2" destOrd="0" presId="urn:microsoft.com/office/officeart/2018/2/layout/IconCircleList"/>
    <dgm:cxn modelId="{0CEA52E4-5C31-4AAE-A90A-9B830CC9334F}" type="presParOf" srcId="{24498368-FCE9-4E30-8DAC-07D52C30BB4C}" destId="{303EE080-AF89-4FD5-AB3F-39FD47795C44}" srcOrd="3" destOrd="0" presId="urn:microsoft.com/office/officeart/2018/2/layout/IconCircleList"/>
    <dgm:cxn modelId="{7311A414-BB8C-4FFF-BDE8-AEF9777259B8}" type="presParOf" srcId="{9A326C27-25AA-4C10-B59D-4C4A64EA3943}" destId="{2A23721C-3DE6-4BE6-B0D3-5992289FC46A}" srcOrd="5" destOrd="0" presId="urn:microsoft.com/office/officeart/2018/2/layout/IconCircleList"/>
    <dgm:cxn modelId="{8F0B3E71-5FAC-4107-986E-86A3032CC74C}" type="presParOf" srcId="{9A326C27-25AA-4C10-B59D-4C4A64EA3943}" destId="{FC4D58CF-515E-4BC7-9498-5245AC33FED9}" srcOrd="6" destOrd="0" presId="urn:microsoft.com/office/officeart/2018/2/layout/IconCircleList"/>
    <dgm:cxn modelId="{77A16BFC-E5B1-4F16-A205-E9DEBD30A982}" type="presParOf" srcId="{FC4D58CF-515E-4BC7-9498-5245AC33FED9}" destId="{074F7929-AD34-4A23-A754-898A985B7878}" srcOrd="0" destOrd="0" presId="urn:microsoft.com/office/officeart/2018/2/layout/IconCircleList"/>
    <dgm:cxn modelId="{1991790B-1566-45E1-8BF3-B5EF3B44829F}" type="presParOf" srcId="{FC4D58CF-515E-4BC7-9498-5245AC33FED9}" destId="{B9A62119-9FED-480E-8EB1-7358B053785A}" srcOrd="1" destOrd="0" presId="urn:microsoft.com/office/officeart/2018/2/layout/IconCircleList"/>
    <dgm:cxn modelId="{F8DB6CC2-4BF9-4D58-BB1D-791812BE0592}" type="presParOf" srcId="{FC4D58CF-515E-4BC7-9498-5245AC33FED9}" destId="{E467CD72-BBE0-4AAD-A066-0387AA34D47E}" srcOrd="2" destOrd="0" presId="urn:microsoft.com/office/officeart/2018/2/layout/IconCircleList"/>
    <dgm:cxn modelId="{2DECE13F-4EEC-470E-924E-B4C4C568F7CB}" type="presParOf" srcId="{FC4D58CF-515E-4BC7-9498-5245AC33FED9}" destId="{004BC687-EB22-4DDD-BDC0-7A7637548B4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5FF29-CBD9-4FF1-AB6A-26C7296063AF}">
      <dsp:nvSpPr>
        <dsp:cNvPr id="0" name=""/>
        <dsp:cNvSpPr/>
      </dsp:nvSpPr>
      <dsp:spPr>
        <a:xfrm>
          <a:off x="54579" y="380426"/>
          <a:ext cx="1492502" cy="149250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36B15-782C-45D4-8476-421CB3CF3E7F}">
      <dsp:nvSpPr>
        <dsp:cNvPr id="0" name=""/>
        <dsp:cNvSpPr/>
      </dsp:nvSpPr>
      <dsp:spPr>
        <a:xfrm>
          <a:off x="368004" y="693851"/>
          <a:ext cx="865651" cy="865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E24EE-0D17-4D58-ADE1-0CC712888863}">
      <dsp:nvSpPr>
        <dsp:cNvPr id="0" name=""/>
        <dsp:cNvSpPr/>
      </dsp:nvSpPr>
      <dsp:spPr>
        <a:xfrm>
          <a:off x="1866903" y="380426"/>
          <a:ext cx="3518040" cy="149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Benefit cuts or reductions for optional services only</a:t>
          </a:r>
        </a:p>
      </dsp:txBody>
      <dsp:txXfrm>
        <a:off x="1866903" y="380426"/>
        <a:ext cx="3518040" cy="1492502"/>
      </dsp:txXfrm>
    </dsp:sp>
    <dsp:sp modelId="{87F9CBE2-3BBF-4998-9EBD-D0A54DE7DAFB}">
      <dsp:nvSpPr>
        <dsp:cNvPr id="0" name=""/>
        <dsp:cNvSpPr/>
      </dsp:nvSpPr>
      <dsp:spPr>
        <a:xfrm>
          <a:off x="5997935" y="380426"/>
          <a:ext cx="1492502" cy="149250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795D2-FE6F-48C9-9ADC-9C2E10E31237}">
      <dsp:nvSpPr>
        <dsp:cNvPr id="0" name=""/>
        <dsp:cNvSpPr/>
      </dsp:nvSpPr>
      <dsp:spPr>
        <a:xfrm>
          <a:off x="6311361" y="693851"/>
          <a:ext cx="865651" cy="8656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DED67-87AE-495E-B0DC-C7FB8DD4B2FD}">
      <dsp:nvSpPr>
        <dsp:cNvPr id="0" name=""/>
        <dsp:cNvSpPr/>
      </dsp:nvSpPr>
      <dsp:spPr>
        <a:xfrm>
          <a:off x="7810260" y="380426"/>
          <a:ext cx="3518040" cy="149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Eligibility reductions for optional populations only</a:t>
          </a:r>
        </a:p>
      </dsp:txBody>
      <dsp:txXfrm>
        <a:off x="7810260" y="380426"/>
        <a:ext cx="3518040" cy="1492502"/>
      </dsp:txXfrm>
    </dsp:sp>
    <dsp:sp modelId="{41385CE3-49B9-4321-BF80-9840AB4B461C}">
      <dsp:nvSpPr>
        <dsp:cNvPr id="0" name=""/>
        <dsp:cNvSpPr/>
      </dsp:nvSpPr>
      <dsp:spPr>
        <a:xfrm>
          <a:off x="54579" y="2640151"/>
          <a:ext cx="1492502" cy="149250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7AC4F-3AAE-4A1F-8F70-592BE091F5AC}">
      <dsp:nvSpPr>
        <dsp:cNvPr id="0" name=""/>
        <dsp:cNvSpPr/>
      </dsp:nvSpPr>
      <dsp:spPr>
        <a:xfrm>
          <a:off x="368004" y="2953577"/>
          <a:ext cx="865651" cy="8656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EE080-AF89-4FD5-AB3F-39FD47795C44}">
      <dsp:nvSpPr>
        <dsp:cNvPr id="0" name=""/>
        <dsp:cNvSpPr/>
      </dsp:nvSpPr>
      <dsp:spPr>
        <a:xfrm>
          <a:off x="1866903" y="2640151"/>
          <a:ext cx="3518040" cy="149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Provider reimbursement rate reductions (access rule limits)</a:t>
          </a:r>
        </a:p>
      </dsp:txBody>
      <dsp:txXfrm>
        <a:off x="1866903" y="2640151"/>
        <a:ext cx="3518040" cy="1492502"/>
      </dsp:txXfrm>
    </dsp:sp>
    <dsp:sp modelId="{074F7929-AD34-4A23-A754-898A985B7878}">
      <dsp:nvSpPr>
        <dsp:cNvPr id="0" name=""/>
        <dsp:cNvSpPr/>
      </dsp:nvSpPr>
      <dsp:spPr>
        <a:xfrm>
          <a:off x="5997935" y="2640151"/>
          <a:ext cx="1492502" cy="149250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62119-9FED-480E-8EB1-7358B053785A}">
      <dsp:nvSpPr>
        <dsp:cNvPr id="0" name=""/>
        <dsp:cNvSpPr/>
      </dsp:nvSpPr>
      <dsp:spPr>
        <a:xfrm>
          <a:off x="6311361" y="2953577"/>
          <a:ext cx="865651" cy="8656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BC687-EB22-4DDD-BDC0-7A7637548B47}">
      <dsp:nvSpPr>
        <dsp:cNvPr id="0" name=""/>
        <dsp:cNvSpPr/>
      </dsp:nvSpPr>
      <dsp:spPr>
        <a:xfrm>
          <a:off x="7810260" y="2640151"/>
          <a:ext cx="3518040" cy="149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Generation of state revenue (new fees, taxes, etc.) or Cuts to general fund for non-Medicaid programs</a:t>
          </a:r>
        </a:p>
      </dsp:txBody>
      <dsp:txXfrm>
        <a:off x="7810260" y="2640151"/>
        <a:ext cx="3518040" cy="149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85E9D4-01D9-4BC7-B1A1-31A8D6C35E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6D481C-E803-42B9-87DD-F505B6D0E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3B4BD-C140-48DC-B6EC-09D9F7B6BC99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AC62-8E53-4135-A72D-E7E40B1F8F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5E870-0614-4322-AC0E-3F7A6CC956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C4BA1-07E6-4822-B84A-74167CEAB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7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0D50C-A834-4A30-B7EE-98E69729F14D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BE2D6-AA8F-42A1-BE2B-AAFE1810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E2D6-AA8F-42A1-BE2B-AAFE18104A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E2D6-AA8F-42A1-BE2B-AAFE18104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E2D6-AA8F-42A1-BE2B-AAFE18104A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E2D6-AA8F-42A1-BE2B-AAFE18104A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6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Per capita income in Nevada would need to increase by more than 10 percent for this change to impact Nevada. $336 million of the $869 million is the provider tax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E2D6-AA8F-42A1-BE2B-AAFE18104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2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E2D6-AA8F-42A1-BE2B-AAFE18104A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E2D6-AA8F-42A1-BE2B-AAFE18104A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07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E2D6-AA8F-42A1-BE2B-AAFE18104A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2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F4D0F4F-E481-46DD-8BE4-669BC68C7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860" y="94196"/>
            <a:ext cx="1923082" cy="1934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EE646-F231-45F5-AEE0-442EB2F58A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5837" y="3607041"/>
            <a:ext cx="9144000" cy="54686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D2A38-DA5C-4122-927F-2D59F907BA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5837" y="4305774"/>
            <a:ext cx="9144000" cy="469665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presented by (Person’s Name)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1B421A-CEB0-4122-A55F-E52ACE10098F}"/>
              </a:ext>
            </a:extLst>
          </p:cNvPr>
          <p:cNvSpPr txBox="1">
            <a:spLocks/>
          </p:cNvSpPr>
          <p:nvPr userDrawn="1"/>
        </p:nvSpPr>
        <p:spPr>
          <a:xfrm>
            <a:off x="2445106" y="5626671"/>
            <a:ext cx="7320347" cy="6808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F4E7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200">
                <a:solidFill>
                  <a:srgbClr val="1F4E79"/>
                </a:solidFill>
                <a:latin typeface="+mn-lt"/>
              </a:rPr>
              <a:t>Department of Health and Human Services</a:t>
            </a:r>
          </a:p>
        </p:txBody>
      </p:sp>
      <p:pic>
        <p:nvPicPr>
          <p:cNvPr id="9" name="Picture 8" descr="The Great Seal of the State of Nevada &quot;All for our Country&quot;">
            <a:extLst>
              <a:ext uri="{FF2B5EF4-FFF2-40B4-BE49-F238E27FC236}">
                <a16:creationId xmlns:a16="http://schemas.microsoft.com/office/drawing/2014/main" id="{0FBC4D1A-84EE-45B6-95D2-A5CAB3A4B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16" y="233499"/>
            <a:ext cx="1638443" cy="15927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9730DB-1305-49C4-B8EC-9A382996C578}"/>
              </a:ext>
            </a:extLst>
          </p:cNvPr>
          <p:cNvCxnSpPr/>
          <p:nvPr userDrawn="1"/>
        </p:nvCxnSpPr>
        <p:spPr>
          <a:xfrm>
            <a:off x="2681145" y="5626671"/>
            <a:ext cx="6853383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27F0BC-AEA1-43B2-AD84-6EFBE6989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5837" y="1978556"/>
            <a:ext cx="9144000" cy="1507436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800" kern="1200" dirty="0">
                <a:solidFill>
                  <a:srgbClr val="1F4E79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Presentation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C09CD6-2C7D-4515-A322-8CDBBC428003}"/>
              </a:ext>
            </a:extLst>
          </p:cNvPr>
          <p:cNvGrpSpPr/>
          <p:nvPr userDrawn="1"/>
        </p:nvGrpSpPr>
        <p:grpSpPr>
          <a:xfrm>
            <a:off x="2451567" y="915697"/>
            <a:ext cx="7313886" cy="712788"/>
            <a:chOff x="1793977" y="915697"/>
            <a:chExt cx="8635179" cy="712788"/>
          </a:xfrm>
        </p:grpSpPr>
        <p:sp>
          <p:nvSpPr>
            <p:cNvPr id="15" name="Text Box 49">
              <a:extLst>
                <a:ext uri="{FF2B5EF4-FFF2-40B4-BE49-F238E27FC236}">
                  <a16:creationId xmlns:a16="http://schemas.microsoft.com/office/drawing/2014/main" id="{9BE4A1A1-78D9-4BBC-B062-4D340136167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793977" y="915697"/>
              <a:ext cx="1809751" cy="712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b="1">
                  <a:solidFill>
                    <a:srgbClr val="1F4E79"/>
                  </a:solidFill>
                  <a:latin typeface="+mn-lt"/>
                </a:rPr>
                <a:t>Joe Lombardo</a:t>
              </a:r>
              <a:endParaRPr kumimoji="0" lang="en-US" altLang="en-US" sz="1600" b="1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+mn-lt"/>
              </a:endParaRP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1" u="none" strike="noStrike" cap="none" normalizeH="0" baseline="0">
                  <a:ln>
                    <a:noFill/>
                  </a:ln>
                  <a:solidFill>
                    <a:srgbClr val="1F4E79"/>
                  </a:solidFill>
                  <a:effectLst/>
                  <a:latin typeface="+mn-lt"/>
                </a:rPr>
                <a:t>Governor</a:t>
              </a:r>
              <a:endParaRPr kumimoji="0" lang="en-US" altLang="en-US" sz="1800" b="0" i="1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+mn-lt"/>
              </a:endParaRPr>
            </a:p>
          </p:txBody>
        </p:sp>
        <p:sp>
          <p:nvSpPr>
            <p:cNvPr id="16" name="Text Box 50">
              <a:extLst>
                <a:ext uri="{FF2B5EF4-FFF2-40B4-BE49-F238E27FC236}">
                  <a16:creationId xmlns:a16="http://schemas.microsoft.com/office/drawing/2014/main" id="{1D244E04-4923-4419-99EE-A25D7928468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617817" y="915697"/>
              <a:ext cx="1811339" cy="712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1F4E79"/>
                  </a:solidFill>
                  <a:effectLst/>
                  <a:latin typeface="+mn-lt"/>
                </a:rPr>
                <a:t>Richard Whitley</a:t>
              </a: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1" u="none" strike="noStrike" cap="none" normalizeH="0" baseline="0">
                  <a:ln>
                    <a:noFill/>
                  </a:ln>
                  <a:solidFill>
                    <a:srgbClr val="1F4E79"/>
                  </a:solidFill>
                  <a:effectLst/>
                  <a:latin typeface="+mn-lt"/>
                </a:rPr>
                <a:t>Director</a:t>
              </a:r>
              <a:endParaRPr kumimoji="0" lang="en-US" altLang="en-US" sz="1800" b="0" i="1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+mn-lt"/>
              </a:endParaRPr>
            </a:p>
          </p:txBody>
        </p:sp>
      </p:grpSp>
      <p:pic>
        <p:nvPicPr>
          <p:cNvPr id="18" name="Picture 17" descr="Department of Health and Human Services logo &quot;DHHS&quot;">
            <a:extLst>
              <a:ext uri="{FF2B5EF4-FFF2-40B4-BE49-F238E27FC236}">
                <a16:creationId xmlns:a16="http://schemas.microsoft.com/office/drawing/2014/main" id="{9D76AB1F-A8ED-4B18-9C33-FBEC13EC0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1" y="5032259"/>
            <a:ext cx="1331869" cy="1789077"/>
          </a:xfrm>
          <a:prstGeom prst="rect">
            <a:avLst/>
          </a:prstGeom>
        </p:spPr>
      </p:pic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436F594D-EFA8-4AEE-9799-7C7A899224C7}"/>
              </a:ext>
            </a:extLst>
          </p:cNvPr>
          <p:cNvSpPr txBox="1">
            <a:spLocks/>
          </p:cNvSpPr>
          <p:nvPr userDrawn="1"/>
        </p:nvSpPr>
        <p:spPr>
          <a:xfrm>
            <a:off x="3771900" y="6307473"/>
            <a:ext cx="4114800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altLang="en-US" sz="1400" kern="1200" smtClean="0">
                <a:solidFill>
                  <a:srgbClr val="1F4E7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solidFill>
                  <a:srgbClr val="1F4E79"/>
                </a:solidFill>
                <a:latin typeface="+mn-lt"/>
              </a:rPr>
              <a:t>Helping people.  It’s who we are and what we do.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426419D-5A94-4288-8759-EF0C171EAC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85217" y="4958756"/>
            <a:ext cx="5245240" cy="342979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 of Presentation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2BA2630A-15E2-4634-89E7-CF26F59875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01492" y="5128182"/>
            <a:ext cx="2020551" cy="162141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REMOVE text box or REPLACE with Division or Program logo not to exceed 2” height</a:t>
            </a:r>
          </a:p>
        </p:txBody>
      </p:sp>
    </p:spTree>
    <p:extLst>
      <p:ext uri="{BB962C8B-B14F-4D97-AF65-F5344CB8AC3E}">
        <p14:creationId xmlns:p14="http://schemas.microsoft.com/office/powerpoint/2010/main" val="242022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2229-ECE3-49A5-A1BD-2CB5EC114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447" y="0"/>
            <a:ext cx="116700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“Agenda”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447" y="1460498"/>
            <a:ext cx="11670010" cy="4895852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add Agenda item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8638-D38E-4C5B-8C11-DA859CF37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7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067E-DCDD-43CE-A2C6-47C7E7D02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47" y="1460500"/>
            <a:ext cx="11670010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CE2C2-9B9E-4B3E-AC9A-244696EB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6E7EE1-E575-465C-90AC-24DF7BC4C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447" y="0"/>
            <a:ext cx="116700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08642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800-7359-4452-8C9C-726AEEF4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F4E7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461A9-3331-4ABE-9A64-5AB5D2295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80A44-01AC-4FFC-AA21-0F2E7F88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1DD24-6C95-4034-884F-B0C09EDE9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48" y="1465465"/>
            <a:ext cx="5374177" cy="490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ADBD2-493D-4281-B5D9-94DD2B671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723" y="1465465"/>
            <a:ext cx="6133733" cy="490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A8DFC-D64C-41B5-9A16-1822DA32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750193-6397-4876-BD08-6974362A4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448" y="0"/>
            <a:ext cx="1167000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82669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CE2C2-9B9E-4B3E-AC9A-244696EB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6C148-6FEC-4A4F-A9AE-811E307EF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0626" y="1828801"/>
            <a:ext cx="9110749" cy="3200399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600" kern="1200" dirty="0" smtClean="0">
                <a:solidFill>
                  <a:srgbClr val="1F4E79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Add “Questions?”</a:t>
            </a:r>
          </a:p>
        </p:txBody>
      </p:sp>
    </p:spTree>
    <p:extLst>
      <p:ext uri="{BB962C8B-B14F-4D97-AF65-F5344CB8AC3E}">
        <p14:creationId xmlns:p14="http://schemas.microsoft.com/office/powerpoint/2010/main" val="25335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CE2C2-9B9E-4B3E-AC9A-244696EB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9C1D828-F931-464A-8E86-F9D742DA37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BCA736D-CC37-4A51-89AE-E21A02317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67100" y="5383674"/>
            <a:ext cx="5257800" cy="532592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/>
              <a:t>Web Address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F3C1F5E-A7B3-4E0F-BFAE-6F2EE1D9B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585" y="1456037"/>
            <a:ext cx="4422372" cy="32323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Job Title</a:t>
            </a:r>
          </a:p>
          <a:p>
            <a:pPr lvl="0"/>
            <a:r>
              <a:rPr lang="en-US"/>
              <a:t>Email</a:t>
            </a:r>
          </a:p>
          <a:p>
            <a:pPr lvl="0"/>
            <a:r>
              <a:rPr lang="en-US"/>
              <a:t>Phone Number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E4D0672-6795-4687-ADE2-30C6EEC8E405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5422669" y="1456037"/>
            <a:ext cx="4422372" cy="32323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Job Title</a:t>
            </a:r>
          </a:p>
          <a:p>
            <a:pPr lvl="0"/>
            <a:r>
              <a:rPr lang="en-US"/>
              <a:t>Email</a:t>
            </a:r>
          </a:p>
          <a:p>
            <a:pPr lvl="0"/>
            <a:r>
              <a:rPr lang="en-US"/>
              <a:t>Phone Number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A42F20-5A57-4228-95D6-2C2976122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447" y="0"/>
            <a:ext cx="116700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“Contact Information”</a:t>
            </a:r>
          </a:p>
        </p:txBody>
      </p:sp>
    </p:spTree>
    <p:extLst>
      <p:ext uri="{BB962C8B-B14F-4D97-AF65-F5344CB8AC3E}">
        <p14:creationId xmlns:p14="http://schemas.microsoft.com/office/powerpoint/2010/main" val="400791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rony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447" y="1460500"/>
            <a:ext cx="11670010" cy="4895850"/>
          </a:xfrm>
        </p:spPr>
        <p:txBody>
          <a:bodyPr numCol="2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Place Acronyms Here – This list has 2 columns to make it easier to add as many as you need.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F4E79"/>
                </a:solidFill>
                <a:latin typeface="+mn-lt"/>
              </a:defRPr>
            </a:lvl1pPr>
          </a:lstStyle>
          <a:p>
            <a:fld id="{A0EC8638-D38E-4C5B-8C11-DA859CF37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59C402-E482-4385-B374-8E4FB3A0A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447" y="0"/>
            <a:ext cx="116700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“Acronyms”</a:t>
            </a:r>
          </a:p>
        </p:txBody>
      </p:sp>
    </p:spTree>
    <p:extLst>
      <p:ext uri="{BB962C8B-B14F-4D97-AF65-F5344CB8AC3E}">
        <p14:creationId xmlns:p14="http://schemas.microsoft.com/office/powerpoint/2010/main" val="400432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4E6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8638-D38E-4C5B-8C11-DA859CF37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6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B2DBFB-A98A-4630-BC5E-243E7D04D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" y="94321"/>
            <a:ext cx="1192850" cy="16023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853BC-8490-4DED-9C8F-580D31D5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0"/>
            <a:ext cx="11670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A04E8-62AC-42FA-B929-59C88856B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447" y="1460500"/>
            <a:ext cx="1167001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C88AF-DBAC-4CB4-9B59-00238870E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425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600" kern="1200" smtClean="0">
                <a:solidFill>
                  <a:srgbClr val="1F4E79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fld id="{E9C1D828-F931-464A-8E86-F9D742DA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60" r:id="rId6"/>
    <p:sldLayoutId id="2147483661" r:id="rId7"/>
    <p:sldLayoutId id="2147483662" r:id="rId8"/>
    <p:sldLayoutId id="2147483664" r:id="rId9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 smtClean="0">
          <a:solidFill>
            <a:srgbClr val="1F4E79"/>
          </a:solidFill>
          <a:latin typeface="+mn-lt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kff.org/interactive/medicaid-state-fact-sheet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9A2FF6-E70D-4F04-829F-0308ECD45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4899"/>
            <a:ext cx="9144000" cy="988724"/>
          </a:xfrm>
        </p:spPr>
        <p:txBody>
          <a:bodyPr>
            <a:normAutofit/>
          </a:bodyPr>
          <a:lstStyle/>
          <a:p>
            <a:r>
              <a:rPr lang="en-US" dirty="0"/>
              <a:t>Richard Whitley, Director, DHHS</a:t>
            </a:r>
            <a:br>
              <a:rPr lang="en-US" dirty="0"/>
            </a:br>
            <a:r>
              <a:rPr lang="en-US" dirty="0"/>
              <a:t>Stacie Weeks, JD, MPH, Administrator, DHCFP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83497-CDC1-4006-A8FB-7226BAABE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2544205"/>
            <a:ext cx="9144000" cy="14784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Proposals for Federal Changes &amp; Medicaid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4D294-13C7-409B-9BB2-38C6605BA149}"/>
              </a:ext>
            </a:extLst>
          </p:cNvPr>
          <p:cNvSpPr txBox="1"/>
          <p:nvPr/>
        </p:nvSpPr>
        <p:spPr>
          <a:xfrm>
            <a:off x="3639178" y="4945259"/>
            <a:ext cx="4913644" cy="46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February 26, 2025</a:t>
            </a:r>
          </a:p>
        </p:txBody>
      </p:sp>
    </p:spTree>
    <p:extLst>
      <p:ext uri="{BB962C8B-B14F-4D97-AF65-F5344CB8AC3E}">
        <p14:creationId xmlns:p14="http://schemas.microsoft.com/office/powerpoint/2010/main" val="382093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7F84DD-27D0-1001-2C08-4E834C50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257" y="635634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0EC8638-D38E-4C5B-8C11-DA859CF37C29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E79AD-29C3-73B0-92C8-E11D047C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0"/>
            <a:ext cx="1167000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State Options if there are Federal Reductions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11FE4E-E356-FF82-F493-8CD687F2D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626699"/>
              </p:ext>
            </p:extLst>
          </p:nvPr>
        </p:nvGraphicFramePr>
        <p:xfrm>
          <a:off x="404560" y="1843269"/>
          <a:ext cx="11382880" cy="451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9214988-6867-553C-1801-6882186A24CF}"/>
              </a:ext>
            </a:extLst>
          </p:cNvPr>
          <p:cNvSpPr txBox="1"/>
          <p:nvPr/>
        </p:nvSpPr>
        <p:spPr>
          <a:xfrm>
            <a:off x="0" y="6596390"/>
            <a:ext cx="847594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ea typeface="Calibri"/>
                <a:cs typeface="Calibri"/>
              </a:rPr>
              <a:t>Source: Visual created by DHCFP using Microsoft Suite tools per end-user agreement, 2025.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02CBD-7FA9-673B-A7B6-93AAD6F80BB3}"/>
              </a:ext>
            </a:extLst>
          </p:cNvPr>
          <p:cNvSpPr txBox="1"/>
          <p:nvPr/>
        </p:nvSpPr>
        <p:spPr>
          <a:xfrm>
            <a:off x="505239" y="1274910"/>
            <a:ext cx="11181522" cy="7715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i="1" dirty="0"/>
              <a:t>Generally, federal law limits states from cutting certain mandatory services and populations. It also limits states from reducing provider rates in a manner that negatively affects access to care.</a:t>
            </a:r>
          </a:p>
        </p:txBody>
      </p:sp>
    </p:spTree>
    <p:extLst>
      <p:ext uri="{BB962C8B-B14F-4D97-AF65-F5344CB8AC3E}">
        <p14:creationId xmlns:p14="http://schemas.microsoft.com/office/powerpoint/2010/main" val="256353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BD5B8A-E275-3C17-F724-F02791E0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v. Optional Benefits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1882B4-6EAD-6932-693D-8EC3F3A8A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642" y="1325563"/>
            <a:ext cx="5374177" cy="518191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b="1" dirty="0">
                <a:cs typeface="Times New Roman"/>
              </a:rPr>
              <a:t>Mandatory Benefits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Inpatient &amp; outpatient hospital services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Early and Periodic Screening, Diagnostic and Treatment (EPSDT)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Nursing facility services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Home health services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Physician services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Rural Health Clinic services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Federally Qualified Health Center Services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Laboratory &amp; X-ray services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Family planning services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Nurse Midwife services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Certified Pediatric &amp; Family Nurse Practitioner services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Freestanding Birth Center services (when licensed/recognized by the state)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Transportation to medical care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Tobacco cessation for pregnant women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804A0-370B-C5C9-CA7E-9173622C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11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EFA8DD-90BD-207C-072C-97007732B273}"/>
              </a:ext>
            </a:extLst>
          </p:cNvPr>
          <p:cNvSpPr txBox="1">
            <a:spLocks/>
          </p:cNvSpPr>
          <p:nvPr/>
        </p:nvSpPr>
        <p:spPr>
          <a:xfrm>
            <a:off x="5731625" y="1390800"/>
            <a:ext cx="6133733" cy="4900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300" b="1" dirty="0"/>
              <a:t>Optional Benefits</a:t>
            </a:r>
          </a:p>
          <a:p>
            <a:r>
              <a:rPr lang="en-US" sz="1300" dirty="0"/>
              <a:t>Prescription drugs</a:t>
            </a:r>
          </a:p>
          <a:p>
            <a:r>
              <a:rPr lang="en-US" sz="1300" dirty="0"/>
              <a:t>Clinic services</a:t>
            </a:r>
          </a:p>
          <a:p>
            <a:r>
              <a:rPr lang="en-US" sz="1300" dirty="0"/>
              <a:t>Physical, occupational, speech, respiratory therapy</a:t>
            </a:r>
          </a:p>
          <a:p>
            <a:r>
              <a:rPr lang="en-US" sz="1300" dirty="0"/>
              <a:t>Diagnostic, screening, preventive, rehab services</a:t>
            </a:r>
          </a:p>
          <a:p>
            <a:r>
              <a:rPr lang="en-US" sz="1300" dirty="0"/>
              <a:t>Podiatry services</a:t>
            </a:r>
          </a:p>
          <a:p>
            <a:r>
              <a:rPr lang="en-US" sz="1300" dirty="0"/>
              <a:t>Optometry services, Eyeglasses</a:t>
            </a:r>
          </a:p>
          <a:p>
            <a:r>
              <a:rPr lang="en-US" sz="1300" dirty="0"/>
              <a:t>Dental services</a:t>
            </a:r>
          </a:p>
          <a:p>
            <a:r>
              <a:rPr lang="en-US" sz="1300" dirty="0"/>
              <a:t>Prosthetics</a:t>
            </a:r>
          </a:p>
          <a:p>
            <a:r>
              <a:rPr lang="en-US" sz="1300" dirty="0"/>
              <a:t>Chiropractic services for children only</a:t>
            </a:r>
          </a:p>
          <a:p>
            <a:r>
              <a:rPr lang="en-US" sz="1300" dirty="0"/>
              <a:t>Other practitioner services</a:t>
            </a:r>
          </a:p>
          <a:p>
            <a:r>
              <a:rPr lang="en-US" sz="1300" dirty="0"/>
              <a:t>Private duty nursing services</a:t>
            </a:r>
          </a:p>
          <a:p>
            <a:r>
              <a:rPr lang="en-US" sz="1300" dirty="0"/>
              <a:t>Personal care services</a:t>
            </a:r>
          </a:p>
          <a:p>
            <a:r>
              <a:rPr lang="en-US" sz="1300" dirty="0"/>
              <a:t>Hospice</a:t>
            </a:r>
          </a:p>
          <a:p>
            <a:r>
              <a:rPr lang="en-US" sz="1300" dirty="0"/>
              <a:t>Case management</a:t>
            </a:r>
          </a:p>
          <a:p>
            <a:r>
              <a:rPr lang="en-US" sz="1300" dirty="0"/>
              <a:t>HCBS Waiver Services</a:t>
            </a:r>
          </a:p>
          <a:p>
            <a:r>
              <a:rPr lang="en-US" sz="1300" dirty="0"/>
              <a:t>Among others…</a:t>
            </a:r>
          </a:p>
        </p:txBody>
      </p:sp>
    </p:spTree>
    <p:extLst>
      <p:ext uri="{BB962C8B-B14F-4D97-AF65-F5344CB8AC3E}">
        <p14:creationId xmlns:p14="http://schemas.microsoft.com/office/powerpoint/2010/main" val="147243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56E140-7463-41CF-DDEB-A7E31059D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48" y="1465465"/>
            <a:ext cx="5227055" cy="49003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Mandatory</a:t>
            </a:r>
          </a:p>
          <a:p>
            <a:pPr lvl="1"/>
            <a:r>
              <a:rPr lang="en-US" dirty="0"/>
              <a:t>Children and families with incomes at or below 133% of Federal Poverty Level (FPL)</a:t>
            </a:r>
          </a:p>
          <a:p>
            <a:pPr lvl="1"/>
            <a:r>
              <a:rPr lang="en-US" dirty="0"/>
              <a:t>Pregnant women with incomes at or below 133% FPL</a:t>
            </a:r>
          </a:p>
          <a:p>
            <a:pPr lvl="1"/>
            <a:r>
              <a:rPr lang="en-US" dirty="0"/>
              <a:t>Seniors (age 65 and older) who receive Medicare and are also low income </a:t>
            </a:r>
          </a:p>
          <a:p>
            <a:pPr lvl="1"/>
            <a:r>
              <a:rPr lang="en-US" dirty="0"/>
              <a:t>Certain parents or caretakers with very low incomes</a:t>
            </a:r>
          </a:p>
          <a:p>
            <a:pPr lvl="1"/>
            <a:r>
              <a:rPr lang="en-US" dirty="0"/>
              <a:t>People with disabilities </a:t>
            </a:r>
          </a:p>
          <a:p>
            <a:pPr lvl="1"/>
            <a:r>
              <a:rPr lang="en-US" dirty="0"/>
              <a:t>Supplemental Security Income recipients (no higher than 75% FPL)</a:t>
            </a:r>
          </a:p>
          <a:p>
            <a:pPr lvl="1"/>
            <a:r>
              <a:rPr lang="en-US" dirty="0"/>
              <a:t>Non-citizens for limited emergency medical assistance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FF9F1-3054-DDD3-1378-FE5153EF3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724" y="1465465"/>
            <a:ext cx="5625728" cy="4900312"/>
          </a:xfrm>
        </p:spPr>
        <p:txBody>
          <a:bodyPr/>
          <a:lstStyle/>
          <a:p>
            <a:r>
              <a:rPr lang="en-US" b="1" dirty="0"/>
              <a:t>Optional</a:t>
            </a:r>
          </a:p>
          <a:p>
            <a:pPr lvl="1"/>
            <a:r>
              <a:rPr lang="en-US" dirty="0"/>
              <a:t>Infants in families with incomes above 185% FPL</a:t>
            </a:r>
          </a:p>
          <a:p>
            <a:pPr lvl="1"/>
            <a:r>
              <a:rPr lang="en-US" dirty="0"/>
              <a:t>Pregnant women between 133-185% FPL </a:t>
            </a:r>
          </a:p>
          <a:p>
            <a:pPr lvl="1"/>
            <a:r>
              <a:rPr lang="en-US" dirty="0"/>
              <a:t>Low-income adults without children with incomes (at or below 133% FPL)</a:t>
            </a:r>
          </a:p>
          <a:p>
            <a:pPr lvl="1"/>
            <a:r>
              <a:rPr lang="en-US" dirty="0"/>
              <a:t>Home and Community Based Services Waiver enrollees</a:t>
            </a:r>
          </a:p>
          <a:p>
            <a:pPr lvl="1"/>
            <a:r>
              <a:rPr lang="en-US" dirty="0"/>
              <a:t>Katie Beckett children (higher income families with children with disabilities)</a:t>
            </a:r>
          </a:p>
          <a:p>
            <a:pPr lvl="1"/>
            <a:r>
              <a:rPr lang="en-US" dirty="0"/>
              <a:t>Non-citizens in their first five years </a:t>
            </a:r>
            <a:r>
              <a:rPr lang="en-US"/>
              <a:t>of residence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192A7-658F-947F-E5F6-5C1261A2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B9D1CE-BCF1-1216-992F-AD599FC9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v. Optional Eligibility Groups</a:t>
            </a:r>
          </a:p>
        </p:txBody>
      </p:sp>
    </p:spTree>
    <p:extLst>
      <p:ext uri="{BB962C8B-B14F-4D97-AF65-F5344CB8AC3E}">
        <p14:creationId xmlns:p14="http://schemas.microsoft.com/office/powerpoint/2010/main" val="388760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B7A828-5E88-4435-BA90-9924C0CC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F39288-CA18-4406-B1AA-D1596A2A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8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5C09AB-D1A5-B0EF-5495-D9D116340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740" y="955088"/>
            <a:ext cx="4269716" cy="55255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274F07-39A0-40E6-971E-52A03ED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Nevada Medicaid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1512F-E78E-4793-A33C-9F84CA58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042DE8-A047-7571-225E-E84A2593E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260729"/>
              </p:ext>
            </p:extLst>
          </p:nvPr>
        </p:nvGraphicFramePr>
        <p:xfrm>
          <a:off x="624681" y="1874533"/>
          <a:ext cx="6865825" cy="3807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639">
                  <a:extLst>
                    <a:ext uri="{9D8B030D-6E8A-4147-A177-3AD203B41FA5}">
                      <a16:colId xmlns:a16="http://schemas.microsoft.com/office/drawing/2014/main" val="2082021267"/>
                    </a:ext>
                  </a:extLst>
                </a:gridCol>
                <a:gridCol w="6021186">
                  <a:extLst>
                    <a:ext uri="{9D8B030D-6E8A-4147-A177-3AD203B41FA5}">
                      <a16:colId xmlns:a16="http://schemas.microsoft.com/office/drawing/2014/main" val="2391942411"/>
                    </a:ext>
                  </a:extLst>
                </a:gridCol>
              </a:tblGrid>
              <a:tr h="378856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800,000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Average number of people covered; 1 in 3 Nevadans; 22% growth pre-COVID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658374"/>
                  </a:ext>
                </a:extLst>
              </a:tr>
              <a:tr h="37885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$15 billion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Biennial Spending (state and federal share)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933563"/>
                  </a:ext>
                </a:extLst>
              </a:tr>
              <a:tr h="378856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54%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Percentage of births covered by Nevada Medicaid; 1 in 2 births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039450"/>
                  </a:ext>
                </a:extLst>
              </a:tr>
              <a:tr h="378856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75%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Recipients served by Medicaid Managed Care Plans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68094"/>
                  </a:ext>
                </a:extLst>
              </a:tr>
              <a:tr h="397799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Recipients who are children or youth (0-18)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977922"/>
                  </a:ext>
                </a:extLst>
              </a:tr>
              <a:tr h="378856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11%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Dually eligible for Medicare &amp; Medicaid (85,897 individuals)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265817"/>
                  </a:ext>
                </a:extLst>
              </a:tr>
              <a:tr h="378856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78%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Recipients who live in Clark County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004397"/>
                  </a:ext>
                </a:extLst>
              </a:tr>
              <a:tr h="378856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66%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Percentage of adults enrolled in Medicaid who are employed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599016"/>
                  </a:ext>
                </a:extLst>
              </a:tr>
              <a:tr h="378856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71%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Nevadans enrolled in Medicaid who are people of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834694"/>
                  </a:ext>
                </a:extLst>
              </a:tr>
              <a:tr h="378856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57%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Number of nursing facility residents covered by Medicaid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0492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E9D8C81-6456-4DF0-1752-0E8D1289A505}"/>
              </a:ext>
            </a:extLst>
          </p:cNvPr>
          <p:cNvSpPr txBox="1"/>
          <p:nvPr/>
        </p:nvSpPr>
        <p:spPr>
          <a:xfrm>
            <a:off x="0" y="6396335"/>
            <a:ext cx="11823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Sources: Office of Analytics, map based on Nevada Medicaid MMIS data warehouse, 2024; Nevada: State Facts, 2024, Kaiser Family Foundation, available here: </a:t>
            </a:r>
            <a:r>
              <a:rPr lang="en-US" sz="1100">
                <a:hlinkClick r:id="rId4"/>
              </a:rPr>
              <a:t>https://www.kff.org/interactive/medicaid-state-fact-sheets/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0486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C985-36F1-0299-E5A4-E368CD90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Financing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BFFE-C9D0-DB1B-1282-FCA432BA2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46" y="1325563"/>
            <a:ext cx="6290691" cy="513519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Medicaid is a </a:t>
            </a:r>
            <a:r>
              <a:rPr lang="en-US" b="1" dirty="0"/>
              <a:t>state-federal partnership </a:t>
            </a:r>
            <a:r>
              <a:rPr lang="en-US" dirty="0"/>
              <a:t>with federal government sharing a percentage of all costs for the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Federal government must pay </a:t>
            </a:r>
            <a:r>
              <a:rPr lang="en-US" b="1" dirty="0"/>
              <a:t>at least 50 percent</a:t>
            </a:r>
            <a:r>
              <a:rPr lang="en-US" dirty="0"/>
              <a:t> of all expenditures for eligible populations and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Traditional match </a:t>
            </a:r>
            <a:r>
              <a:rPr lang="en-US" dirty="0"/>
              <a:t>is based on the Federal Medical Assistance Percentage (FMAP)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FMAP formula </a:t>
            </a:r>
            <a:r>
              <a:rPr lang="en-US" dirty="0"/>
              <a:t>relies on state economic conditions (per capita income)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C432A-4631-8120-EC4C-3DF99D97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8638-D38E-4C5B-8C11-DA859CF37C29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A3A25-4AAB-21D0-45A0-CBDD6AD6586D}"/>
              </a:ext>
            </a:extLst>
          </p:cNvPr>
          <p:cNvSpPr txBox="1"/>
          <p:nvPr/>
        </p:nvSpPr>
        <p:spPr>
          <a:xfrm>
            <a:off x="5640049" y="2971800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F9A3A-5E84-BED7-A812-9B587B5253AB}"/>
              </a:ext>
            </a:extLst>
          </p:cNvPr>
          <p:cNvSpPr txBox="1"/>
          <p:nvPr/>
        </p:nvSpPr>
        <p:spPr>
          <a:xfrm>
            <a:off x="472190" y="2825646"/>
            <a:ext cx="4669435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46171B-788B-A595-8E46-A78D80AE48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8403" y="1947899"/>
            <a:ext cx="4166823" cy="1800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2961AE-282B-8F58-6D3E-4FD692A3D9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8402" y="4135997"/>
            <a:ext cx="5206625" cy="19377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615958-F5FE-D6BC-6C0D-12CBA12FCACF}"/>
              </a:ext>
            </a:extLst>
          </p:cNvPr>
          <p:cNvSpPr txBox="1"/>
          <p:nvPr/>
        </p:nvSpPr>
        <p:spPr>
          <a:xfrm>
            <a:off x="6918403" y="1270935"/>
            <a:ext cx="4010245" cy="760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b="1" dirty="0"/>
              <a:t>Traditional Medicaid Match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81FE89-BF25-0123-C141-1D2F3CB5097F}"/>
              </a:ext>
            </a:extLst>
          </p:cNvPr>
          <p:cNvSpPr txBox="1"/>
          <p:nvPr/>
        </p:nvSpPr>
        <p:spPr>
          <a:xfrm>
            <a:off x="6918402" y="3630703"/>
            <a:ext cx="4010245" cy="760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b="1" dirty="0"/>
              <a:t>Expansion Medicaid Match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60CA64-0864-04A6-DDDD-CBB48A9CB508}"/>
              </a:ext>
            </a:extLst>
          </p:cNvPr>
          <p:cNvSpPr txBox="1"/>
          <p:nvPr/>
        </p:nvSpPr>
        <p:spPr>
          <a:xfrm>
            <a:off x="0" y="6586770"/>
            <a:ext cx="847594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ea typeface="Calibri"/>
                <a:cs typeface="Calibri"/>
              </a:rPr>
              <a:t>Source: Visual created by DHCFP using Microsoft Suite tools per end-user agreement, 2025.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666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F7D0D7D-5578-48BD-8586-85BB93FD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8" y="0"/>
            <a:ext cx="11521440" cy="1325563"/>
          </a:xfrm>
        </p:spPr>
        <p:txBody>
          <a:bodyPr>
            <a:normAutofit/>
          </a:bodyPr>
          <a:lstStyle/>
          <a:p>
            <a:r>
              <a:rPr lang="en-US"/>
              <a:t>Budgeted Funding Sources</a:t>
            </a:r>
          </a:p>
        </p:txBody>
      </p:sp>
      <p:graphicFrame>
        <p:nvGraphicFramePr>
          <p:cNvPr id="5" name="Chart 4" descr="Legislative Approved FY22-FY23">
            <a:extLst>
              <a:ext uri="{FF2B5EF4-FFF2-40B4-BE49-F238E27FC236}">
                <a16:creationId xmlns:a16="http://schemas.microsoft.com/office/drawing/2014/main" id="{D1A4D7FB-B242-35AF-6E46-8AC9355075B6}"/>
              </a:ext>
            </a:extLst>
          </p:cNvPr>
          <p:cNvGraphicFramePr>
            <a:graphicFrameLocks noGrp="1"/>
          </p:cNvGraphicFramePr>
          <p:nvPr/>
        </p:nvGraphicFramePr>
        <p:xfrm>
          <a:off x="499432" y="1280755"/>
          <a:ext cx="7194014" cy="557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9FD040-C6CC-46A1-E5EF-FF3A7DD6E486}"/>
              </a:ext>
            </a:extLst>
          </p:cNvPr>
          <p:cNvSpPr txBox="1"/>
          <p:nvPr/>
        </p:nvSpPr>
        <p:spPr>
          <a:xfrm>
            <a:off x="1303912" y="6258199"/>
            <a:ext cx="297455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/>
              <a:t>TOTAL: $15,872,903,712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AF66C-CB88-F9ED-0464-DC07B4CA8089}"/>
              </a:ext>
            </a:extLst>
          </p:cNvPr>
          <p:cNvSpPr txBox="1"/>
          <p:nvPr/>
        </p:nvSpPr>
        <p:spPr>
          <a:xfrm>
            <a:off x="7517798" y="6228310"/>
            <a:ext cx="297455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/>
              <a:t>TOTAL: $18,508,137,229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61136-5022-4BEC-81E1-BCC70024A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8638-D38E-4C5B-8C11-DA859CF37C29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Chart 3" descr="Shows Budget breakdown for funding sources for DHCFP. Legislatively approved as $15.87 billion and upcoming biennium is $18.5 billion with the majority of funds being federal funding">
            <a:extLst>
              <a:ext uri="{FF2B5EF4-FFF2-40B4-BE49-F238E27FC236}">
                <a16:creationId xmlns:a16="http://schemas.microsoft.com/office/drawing/2014/main" id="{D1A4D7FB-B242-35AF-6E46-8AC935507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40052"/>
              </p:ext>
            </p:extLst>
          </p:nvPr>
        </p:nvGraphicFramePr>
        <p:xfrm>
          <a:off x="-841212" y="1068943"/>
          <a:ext cx="7084919" cy="520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 descr="Total budget for governor recommends is $18.5 billion for SFY 26-27">
            <a:extLst>
              <a:ext uri="{FF2B5EF4-FFF2-40B4-BE49-F238E27FC236}">
                <a16:creationId xmlns:a16="http://schemas.microsoft.com/office/drawing/2014/main" id="{A2682AAB-B780-6F36-9984-1C6B2FCED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422912"/>
              </p:ext>
            </p:extLst>
          </p:nvPr>
        </p:nvGraphicFramePr>
        <p:xfrm>
          <a:off x="5226041" y="554069"/>
          <a:ext cx="7084920" cy="567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C7F3FD-6E00-E7E2-87BF-42D833B74500}"/>
              </a:ext>
            </a:extLst>
          </p:cNvPr>
          <p:cNvSpPr txBox="1"/>
          <p:nvPr/>
        </p:nvSpPr>
        <p:spPr>
          <a:xfrm>
            <a:off x="0" y="6612806"/>
            <a:ext cx="847594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ea typeface="Calibri"/>
                <a:cs typeface="Calibri"/>
              </a:rPr>
              <a:t>Source: Visual created by DHCFP using Microsoft Suite tools per end-user agreement, 2025.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9108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2EDF-71DE-B133-4025-336744C7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FMAP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EB12B-57A5-FFC3-6693-EAE669FF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8638-D38E-4C5B-8C11-DA859CF37C2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91F594-989C-E8CE-6EFD-7A184AF7A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95494"/>
              </p:ext>
            </p:extLst>
          </p:nvPr>
        </p:nvGraphicFramePr>
        <p:xfrm>
          <a:off x="916898" y="1237876"/>
          <a:ext cx="10358204" cy="524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368">
                  <a:extLst>
                    <a:ext uri="{9D8B030D-6E8A-4147-A177-3AD203B41FA5}">
                      <a16:colId xmlns:a16="http://schemas.microsoft.com/office/drawing/2014/main" val="2124367989"/>
                    </a:ext>
                  </a:extLst>
                </a:gridCol>
                <a:gridCol w="7107836">
                  <a:extLst>
                    <a:ext uri="{9D8B030D-6E8A-4147-A177-3AD203B41FA5}">
                      <a16:colId xmlns:a16="http://schemas.microsoft.com/office/drawing/2014/main" val="3789458418"/>
                    </a:ext>
                  </a:extLst>
                </a:gridCol>
              </a:tblGrid>
              <a:tr h="511626">
                <a:tc>
                  <a:txBody>
                    <a:bodyPr/>
                    <a:lstStyle/>
                    <a:p>
                      <a:r>
                        <a:rPr lang="en-US" sz="2400" dirty="0"/>
                        <a:t>Proposal</a:t>
                      </a:r>
                    </a:p>
                  </a:txBody>
                  <a:tcPr>
                    <a:lnL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Estimated Impact</a:t>
                      </a:r>
                    </a:p>
                  </a:txBody>
                  <a:tcPr>
                    <a:lnL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636939"/>
                  </a:ext>
                </a:extLst>
              </a:tr>
              <a:tr h="2221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FMAP Equalization for Expansion: Reduction of 90% FMAP to traditional FMAP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Reduction in federal funds for Nevada of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$1.858 billion </a:t>
                      </a:r>
                      <a:r>
                        <a:rPr lang="en-US" sz="2400" dirty="0"/>
                        <a:t>over upcoming biennium.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sng" dirty="0"/>
                        <a:t>$988.9 million </a:t>
                      </a:r>
                      <a:r>
                        <a:rPr lang="en-US" sz="2400" dirty="0"/>
                        <a:t>of which would be a State General Fund impact for the 300,000 Nevadans covered under expansion.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sng" dirty="0"/>
                        <a:t>$869 million </a:t>
                      </a:r>
                      <a:r>
                        <a:rPr lang="en-US" sz="2400" dirty="0"/>
                        <a:t>of which would be a loss in federal funds for provider tax and supplemental payment programs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22513"/>
                  </a:ext>
                </a:extLst>
              </a:tr>
              <a:tr h="1719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Removal of 50% minimum for FMAP for federal share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impact.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9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14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FBDA5-5C26-AAC0-A254-3D81D7226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48" y="1325563"/>
            <a:ext cx="5380488" cy="50402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Per Capita Cap Model </a:t>
            </a:r>
          </a:p>
          <a:p>
            <a:r>
              <a:rPr lang="en-US" dirty="0"/>
              <a:t>Federal payment to the state is capped “per capita” (or per “head” or enrollee)</a:t>
            </a:r>
          </a:p>
          <a:p>
            <a:r>
              <a:rPr lang="en-US" dirty="0"/>
              <a:t>States bears full risk in unexpected public health crises or pandemic</a:t>
            </a:r>
          </a:p>
          <a:p>
            <a:r>
              <a:rPr lang="en-US" dirty="0"/>
              <a:t>Federal funding would no longer be based on percentage of actual costs; instead – federal payment would be based on:</a:t>
            </a:r>
          </a:p>
          <a:p>
            <a:pPr lvl="1"/>
            <a:r>
              <a:rPr lang="en-US" dirty="0"/>
              <a:t>Initial Allotment (Base year)</a:t>
            </a:r>
          </a:p>
          <a:p>
            <a:pPr lvl="1"/>
            <a:r>
              <a:rPr lang="en-US" dirty="0"/>
              <a:t>Preset growth index (inflation trend factor)</a:t>
            </a:r>
          </a:p>
          <a:p>
            <a:r>
              <a:rPr lang="en-US" dirty="0"/>
              <a:t>Previous proposals did not relieve states of federally mandated benefits and populations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349E0-2610-FB87-823B-6599A6E5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8638-D38E-4C5B-8C11-DA859CF37C29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C395B-E408-FE5F-F868-CA845555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Federal Funding Model Changes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3564A53-5FC3-AE8D-6845-1207399C40A3}"/>
              </a:ext>
            </a:extLst>
          </p:cNvPr>
          <p:cNvSpPr/>
          <p:nvPr/>
        </p:nvSpPr>
        <p:spPr>
          <a:xfrm>
            <a:off x="6798039" y="1806315"/>
            <a:ext cx="112426" cy="2458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A347100-401B-0BB7-152D-5ABC151ADD5D}"/>
              </a:ext>
            </a:extLst>
          </p:cNvPr>
          <p:cNvSpPr/>
          <p:nvPr/>
        </p:nvSpPr>
        <p:spPr>
          <a:xfrm>
            <a:off x="6730584" y="3635115"/>
            <a:ext cx="112426" cy="629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4983307-FF1A-A260-3E35-8955CB86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742" y="1484462"/>
            <a:ext cx="5445268" cy="4301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64613221-68C2-38D2-F6F8-4F54FC4C9D60}"/>
              </a:ext>
            </a:extLst>
          </p:cNvPr>
          <p:cNvSpPr txBox="1"/>
          <p:nvPr/>
        </p:nvSpPr>
        <p:spPr>
          <a:xfrm>
            <a:off x="0" y="6596390"/>
            <a:ext cx="847594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ea typeface="Calibri"/>
                <a:cs typeface="Calibri"/>
              </a:rPr>
              <a:t>Source: Visual created by DHCFP using Microsoft Suite tools per end-user agreement, 2025.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492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C200B1-BB4D-0C36-9A34-215CD621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48" y="1578410"/>
            <a:ext cx="5586152" cy="4006161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Scenario A:  Lowest Impact</a:t>
            </a: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kern="100" dirty="0">
                <a:ea typeface="Aptos" panose="020B0004020202020204" pitchFamily="34" charset="0"/>
              </a:rPr>
              <a:t>Allotment Year</a:t>
            </a: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2024</a:t>
            </a: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Growth Index: Medicare Economic Index </a:t>
            </a:r>
          </a:p>
          <a:p>
            <a:pPr mar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kern="100" dirty="0">
                <a:effectLst/>
                <a:ea typeface="Aptos" panose="020B0004020202020204" pitchFamily="34" charset="0"/>
                <a:cs typeface="Times New Roman"/>
              </a:rPr>
              <a:t>SFY26/27 budget impact: ($</a:t>
            </a:r>
            <a:r>
              <a:rPr lang="en-US" kern="100" dirty="0">
                <a:ea typeface="Aptos" panose="020B0004020202020204" pitchFamily="34" charset="0"/>
                <a:cs typeface="Times New Roman"/>
              </a:rPr>
              <a:t>590.2 </a:t>
            </a:r>
            <a:r>
              <a:rPr lang="en-US" kern="100" dirty="0">
                <a:effectLst/>
                <a:ea typeface="Aptos" panose="020B0004020202020204" pitchFamily="34" charset="0"/>
                <a:cs typeface="Times New Roman"/>
              </a:rPr>
              <a:t>million)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09199-BDAF-7012-42E9-4D05C2CAF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985" y="5844394"/>
            <a:ext cx="11452029" cy="991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Note: </a:t>
            </a:r>
            <a:r>
              <a:rPr lang="en-US" sz="2400" dirty="0"/>
              <a:t>If per capita cap is coupled with 90% FMAP equalization, then federal funding losses increase.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66A86-986D-85B3-DA99-BFD141BB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7183D8-336B-8BCB-02F4-76FCC51A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Cap 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4D655-BF4A-5A4A-93C5-D073108ED04A}"/>
              </a:ext>
            </a:extLst>
          </p:cNvPr>
          <p:cNvSpPr txBox="1"/>
          <p:nvPr/>
        </p:nvSpPr>
        <p:spPr>
          <a:xfrm>
            <a:off x="6096000" y="1567344"/>
            <a:ext cx="5738552" cy="4006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3200" b="1" kern="100" dirty="0">
                <a:cs typeface="Times New Roman" panose="02020603050405020304" pitchFamily="18" charset="0"/>
              </a:rPr>
              <a:t>Scenario B: Highest Impact</a:t>
            </a:r>
          </a:p>
          <a:p>
            <a:pPr indent="-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cs typeface="Times New Roman" panose="02020603050405020304" pitchFamily="18" charset="0"/>
              </a:rPr>
              <a:t>Allotment Year: 2023</a:t>
            </a:r>
          </a:p>
          <a:p>
            <a:pPr indent="-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cs typeface="Times New Roman" panose="02020603050405020304" pitchFamily="18" charset="0"/>
              </a:rPr>
              <a:t>Growth Index: Consumer Price Index – M </a:t>
            </a:r>
          </a:p>
          <a:p>
            <a:pPr indent="-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cs typeface="Times New Roman"/>
              </a:rPr>
              <a:t>SFY26/27 budget impact: ($3.153 billion)</a:t>
            </a:r>
            <a:endParaRPr lang="en-US" sz="2800" kern="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kern="1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FFDD40-A0A7-FB27-55A6-5A91DF504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48" y="2136845"/>
            <a:ext cx="5374177" cy="440206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/>
              <a:t>Private Hospital Tax Program</a:t>
            </a:r>
          </a:p>
          <a:p>
            <a:pPr lvl="1"/>
            <a:r>
              <a:rPr lang="en-US" dirty="0"/>
              <a:t>Nevada’s current program includes 43 private hospitals </a:t>
            </a:r>
          </a:p>
          <a:p>
            <a:pPr lvl="1"/>
            <a:r>
              <a:rPr lang="en-US" dirty="0"/>
              <a:t>Proposal estimated to reduce supplemental payments for hospitals by $693 million over upcoming biennium</a:t>
            </a:r>
          </a:p>
          <a:p>
            <a:pPr lvl="1"/>
            <a:r>
              <a:rPr lang="en-US" dirty="0"/>
              <a:t>Reduces revenue for children’s behavioral health in Medicaid by $30 million in state revenues over upcoming biennium</a:t>
            </a:r>
          </a:p>
          <a:p>
            <a:pPr lvl="1"/>
            <a:r>
              <a:rPr lang="en-US" dirty="0">
                <a:cs typeface="Times New Roman"/>
              </a:rPr>
              <a:t>If coupled with 90% FMAP equalization, these reductions would increase to $1.325 billion.</a:t>
            </a:r>
            <a:endParaRPr lang="en-US" dirty="0">
              <a:ea typeface="Calibri"/>
              <a:cs typeface="Times New Roman"/>
            </a:endParaRPr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84213-2380-B340-7CDB-6DA496467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723" y="2136845"/>
            <a:ext cx="6133733" cy="4402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Skilled Nursing Facility Program</a:t>
            </a:r>
          </a:p>
          <a:p>
            <a:pPr lvl="1"/>
            <a:r>
              <a:rPr lang="en-US" dirty="0">
                <a:cs typeface="Times New Roman"/>
              </a:rPr>
              <a:t>Nevada’s current program serves 57 skilled nursing facilities</a:t>
            </a:r>
            <a:endParaRPr lang="en-US" dirty="0">
              <a:ea typeface="Calibri"/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Proposal estimated to reduce supplemental payments for skilled nursing facilities by $95.5 million over upcoming biennium.</a:t>
            </a:r>
            <a:endParaRPr lang="en-US" dirty="0">
              <a:ea typeface="Calibri"/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If coupled with 90% FMAP equalization, these reductions would increase to $130.2 million.</a:t>
            </a:r>
            <a:endParaRPr lang="en-US" dirty="0"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5A383-02B2-A413-BFDF-08E3FCA3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C38298-A38A-7D47-150D-67217102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Provider Tax Program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750CE-0BC3-2368-DB96-D9FA33D8FB3D}"/>
              </a:ext>
            </a:extLst>
          </p:cNvPr>
          <p:cNvSpPr txBox="1"/>
          <p:nvPr/>
        </p:nvSpPr>
        <p:spPr>
          <a:xfrm>
            <a:off x="357448" y="1420158"/>
            <a:ext cx="11670008" cy="448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2000" b="1" dirty="0"/>
              <a:t>Proposal: </a:t>
            </a:r>
            <a:r>
              <a:rPr lang="en-US" sz="2000" dirty="0"/>
              <a:t>Reduction in federal tax from </a:t>
            </a:r>
            <a:r>
              <a:rPr lang="en-US" sz="2000" b="1" dirty="0"/>
              <a:t>6% to 4% tax </a:t>
            </a:r>
            <a:r>
              <a:rPr lang="en-US" sz="2000" dirty="0"/>
              <a:t>which reduces revenues that are matchable by Medicaid.</a:t>
            </a:r>
          </a:p>
        </p:txBody>
      </p:sp>
    </p:spTree>
    <p:extLst>
      <p:ext uri="{BB962C8B-B14F-4D97-AF65-F5344CB8AC3E}">
        <p14:creationId xmlns:p14="http://schemas.microsoft.com/office/powerpoint/2010/main" val="242102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3B374D-4FFE-CF56-2776-680121F6F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48" y="1465465"/>
            <a:ext cx="11417326" cy="4900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Times New Roman"/>
              </a:rPr>
              <a:t>Details still unknown about exempted populations or requirements</a:t>
            </a:r>
            <a:endParaRPr lang="en-US" dirty="0">
              <a:ea typeface="Calibri"/>
              <a:cs typeface="Times New Roman"/>
            </a:endParaRPr>
          </a:p>
          <a:p>
            <a:r>
              <a:rPr lang="en-US" dirty="0">
                <a:cs typeface="Times New Roman"/>
              </a:rPr>
              <a:t>Generally, these proposals require recipients to demonstrate certain minimum number of employment hours to qualify for coverage</a:t>
            </a:r>
            <a:endParaRPr lang="en-US" dirty="0">
              <a:ea typeface="Calibri"/>
              <a:cs typeface="Times New Roman"/>
            </a:endParaRPr>
          </a:p>
          <a:p>
            <a:r>
              <a:rPr lang="en-US" dirty="0">
                <a:cs typeface="Times New Roman"/>
              </a:rPr>
              <a:t>Based on previous proposals and review of experiences in Arkansas and Georgia, between 70,400 to 112,600 low-income working age adults’ coverage could be affected for total spending reduction of between $441 million and $705.6 million on biennium </a:t>
            </a:r>
          </a:p>
          <a:p>
            <a:r>
              <a:rPr lang="en-US" dirty="0">
                <a:cs typeface="Times New Roman"/>
              </a:rPr>
              <a:t>Concerns around impact on members with mental illness or substance use, members with certain disabilities, members caring for young children or elderly relatives and those who lose employment/cannot find work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A1E8E-120D-4E50-AEBE-24C1CD1C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87AF22-7DF2-359E-FB4E-9229BA2E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Work Requirements</a:t>
            </a:r>
          </a:p>
        </p:txBody>
      </p:sp>
    </p:spTree>
    <p:extLst>
      <p:ext uri="{BB962C8B-B14F-4D97-AF65-F5344CB8AC3E}">
        <p14:creationId xmlns:p14="http://schemas.microsoft.com/office/powerpoint/2010/main" val="3129490155"/>
      </p:ext>
    </p:extLst>
  </p:cSld>
  <p:clrMapOvr>
    <a:masterClrMapping/>
  </p:clrMapOvr>
</p:sld>
</file>

<file path=ppt/theme/theme1.xml><?xml version="1.0" encoding="utf-8"?>
<a:theme xmlns:a="http://schemas.openxmlformats.org/drawingml/2006/main" name="DHHS_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HHS_PPTX_Template_2023" id="{EAB0D83F-CE03-4370-9763-FCE75C77038E}" vid="{28CFF413-DECB-43C3-8F13-D1BA86DA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D7ECF7C88124F9A1514E251BA2AA8" ma:contentTypeVersion="10" ma:contentTypeDescription="Create a new document." ma:contentTypeScope="" ma:versionID="2a131db28aa8c5bc34f0949c90c92a5b">
  <xsd:schema xmlns:xsd="http://www.w3.org/2001/XMLSchema" xmlns:xs="http://www.w3.org/2001/XMLSchema" xmlns:p="http://schemas.microsoft.com/office/2006/metadata/properties" xmlns:ns2="f3e28c9e-d3bb-4ea0-8f5d-15579ed8ffb7" xmlns:ns3="6d79b1eb-e7f7-4cd4-bd02-8e21720aa539" targetNamespace="http://schemas.microsoft.com/office/2006/metadata/properties" ma:root="true" ma:fieldsID="bb5d5ff2e10df7add2f7f9fc0e7367fa" ns2:_="" ns3:_="">
    <xsd:import namespace="f3e28c9e-d3bb-4ea0-8f5d-15579ed8ffb7"/>
    <xsd:import namespace="6d79b1eb-e7f7-4cd4-bd02-8e21720aa5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28c9e-d3bb-4ea0-8f5d-15579ed8ff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9b1eb-e7f7-4cd4-bd02-8e21720aa53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3AAE66-939A-4CB0-9807-2A81B05CC714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20F91953-B25D-41FB-97AE-3D8453B0F7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1ABD94-6F38-4172-BF08-FF75AB15FD5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3e28c9e-d3bb-4ea0-8f5d-15579ed8ffb7"/>
    <ds:schemaRef ds:uri="6d79b1eb-e7f7-4cd4-bd02-8e21720aa539"/>
  </ds:schemaRefs>
</ds:datastoreItem>
</file>

<file path=docMetadata/LabelInfo.xml><?xml version="1.0" encoding="utf-8"?>
<clbl:labelList xmlns:clbl="http://schemas.microsoft.com/office/2020/mipLabelMetadata">
  <clbl:label id="{e4a340e6-b89e-4e68-8eaa-1544d2703980}" enabled="0" method="" siteId="{e4a340e6-b89e-4e68-8eaa-1544d270398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DHHS_PPTX_Template_2023 (1)</Template>
  <TotalTime>479</TotalTime>
  <Words>1258</Words>
  <Application>Microsoft Office PowerPoint</Application>
  <PresentationFormat>Widescreen</PresentationFormat>
  <Paragraphs>169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DHHS_Master</vt:lpstr>
      <vt:lpstr>PowerPoint Presentation</vt:lpstr>
      <vt:lpstr>Nevada Medicaid</vt:lpstr>
      <vt:lpstr>Medicaid Financing Recap</vt:lpstr>
      <vt:lpstr>Budgeted Funding Sources</vt:lpstr>
      <vt:lpstr>Potential FMAP Changes</vt:lpstr>
      <vt:lpstr>Potential Federal Funding Model Changes</vt:lpstr>
      <vt:lpstr>Per Capita Cap Scenarios</vt:lpstr>
      <vt:lpstr>Potential Provider Tax Program Changes</vt:lpstr>
      <vt:lpstr>Medicaid Work Requirements</vt:lpstr>
      <vt:lpstr>State Options if there are Federal Reductions</vt:lpstr>
      <vt:lpstr>Mandatory v. Optional Benefits</vt:lpstr>
      <vt:lpstr>Mandatory v. Optional Eligibility Groups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Nevada Medicaid Children's Behavioral Health Transformation</dc:title>
  <dc:creator>Casey Angres</dc:creator>
  <cp:lastModifiedBy>Stacie Weeks</cp:lastModifiedBy>
  <cp:revision>63</cp:revision>
  <dcterms:created xsi:type="dcterms:W3CDTF">2024-04-26T16:50:37Z</dcterms:created>
  <dcterms:modified xsi:type="dcterms:W3CDTF">2025-03-06T20:20:07Z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0x0101003ABD7ECF7C88124F9A1514E251BA2AA8</vt:lpwstr>
  </property>
</Properties>
</file>